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4" r:id="rId4"/>
    <p:sldId id="267" r:id="rId5"/>
    <p:sldId id="269" r:id="rId6"/>
    <p:sldId id="304" r:id="rId7"/>
    <p:sldId id="270" r:id="rId8"/>
    <p:sldId id="310" r:id="rId9"/>
    <p:sldId id="288" r:id="rId10"/>
    <p:sldId id="308" r:id="rId11"/>
    <p:sldId id="309" r:id="rId12"/>
    <p:sldId id="274" r:id="rId13"/>
    <p:sldId id="303" r:id="rId14"/>
    <p:sldId id="273" r:id="rId15"/>
    <p:sldId id="317" r:id="rId16"/>
    <p:sldId id="315" r:id="rId17"/>
    <p:sldId id="313" r:id="rId18"/>
    <p:sldId id="321" r:id="rId19"/>
    <p:sldId id="320" r:id="rId20"/>
    <p:sldId id="322" r:id="rId21"/>
    <p:sldId id="287" r:id="rId22"/>
    <p:sldId id="272" r:id="rId23"/>
    <p:sldId id="297" r:id="rId24"/>
    <p:sldId id="298" r:id="rId25"/>
    <p:sldId id="299" r:id="rId26"/>
    <p:sldId id="300" r:id="rId27"/>
    <p:sldId id="316" r:id="rId28"/>
    <p:sldId id="286" r:id="rId29"/>
    <p:sldId id="276" r:id="rId30"/>
    <p:sldId id="328" r:id="rId31"/>
    <p:sldId id="294" r:id="rId32"/>
    <p:sldId id="326" r:id="rId33"/>
    <p:sldId id="324" r:id="rId34"/>
    <p:sldId id="278" r:id="rId35"/>
    <p:sldId id="285" r:id="rId36"/>
    <p:sldId id="279" r:id="rId37"/>
    <p:sldId id="295" r:id="rId38"/>
    <p:sldId id="283" r:id="rId39"/>
    <p:sldId id="318" r:id="rId40"/>
    <p:sldId id="33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EEA"/>
    <a:srgbClr val="F53A0B"/>
    <a:srgbClr val="F9F9F9"/>
    <a:srgbClr val="ED4030"/>
    <a:srgbClr val="F8CBAD"/>
    <a:srgbClr val="F54232"/>
    <a:srgbClr val="FB0000"/>
    <a:srgbClr val="F86600"/>
    <a:srgbClr val="F1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83838383838383939393939404040404040404040414141414141414242464646383838383838383838383838383838383838383838383838383838383838383838383838383838383838383838383838383838383838383838383838383838383838383838383838383838383838383838383838383838383838383838383811116711111171711117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212651413189772E-3"/>
          <c:y val="4.5238342495627554E-2"/>
          <c:w val="0.97039030955585459"/>
          <c:h val="0.9234428050073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pattFill prst="ltUpDiag">
              <a:fgClr>
                <a:schemeClr val="bg1">
                  <a:lumMod val="95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pattFill prst="ltUpDiag">
                <a:fgClr>
                  <a:schemeClr val="bg1">
                    <a:lumMod val="9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A1-4087-B102-3883692A0B6F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59255256-9DDF-409C-A64F-841EFB75D9E4}" type="VALUE">
                      <a:rPr lang="en-US" altLang="ko-KR">
                        <a:latin typeface="Tmon몬소리 Black"/>
                        <a:ea typeface="Tmon몬소리 Black" panose="02000A0300000000000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601-CE4D-8BFA-7929B7D813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A1-4087-B102-3883692A0B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3"/>
        <c:axId val="667276080"/>
        <c:axId val="667296208"/>
      </c:barChart>
      <c:catAx>
        <c:axId val="667276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7296208"/>
        <c:crosses val="autoZero"/>
        <c:auto val="1"/>
        <c:lblAlgn val="ctr"/>
        <c:lblOffset val="100"/>
        <c:noMultiLvlLbl val="0"/>
      </c:catAx>
      <c:valAx>
        <c:axId val="6672962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672760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2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3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4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5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6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6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27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9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Tmon몬소리 Black" panose="02000A03000000000000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Tmon몬소리 Black" panose="02000A03000000000000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Tmon몬소리 Black" panose="02000A03000000000000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Tmon몬소리 Black" panose="02000A0300000000000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Tmon몬소리 Black" panose="02000A0300000000000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Tmon몬소리 Black" panose="02000A0300000000000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mon몬소리 Black" panose="02000A0300000000000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Tmon몬소리 Black" panose="02000A0300000000000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Tmon몬소리 Black" panose="02000A0300000000000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2BC45D-6654-2921-41BE-258670BC2579}"/>
              </a:ext>
            </a:extLst>
          </p:cNvPr>
          <p:cNvSpPr/>
          <p:nvPr/>
        </p:nvSpPr>
        <p:spPr>
          <a:xfrm>
            <a:off x="5615273" y="2374181"/>
            <a:ext cx="961453" cy="466628"/>
          </a:xfrm>
          <a:custGeom>
            <a:avLst/>
            <a:gdLst>
              <a:gd name="connsiteX0" fmla="*/ 180594 w 961453"/>
              <a:gd name="connsiteY0" fmla="*/ 0 h 466628"/>
              <a:gd name="connsiteX1" fmla="*/ 780859 w 961453"/>
              <a:gd name="connsiteY1" fmla="*/ 0 h 466628"/>
              <a:gd name="connsiteX2" fmla="*/ 961453 w 961453"/>
              <a:gd name="connsiteY2" fmla="*/ 180594 h 466628"/>
              <a:gd name="connsiteX3" fmla="*/ 780859 w 961453"/>
              <a:gd name="connsiteY3" fmla="*/ 361188 h 466628"/>
              <a:gd name="connsiteX4" fmla="*/ 261844 w 961453"/>
              <a:gd name="connsiteY4" fmla="*/ 361188 h 466628"/>
              <a:gd name="connsiteX5" fmla="*/ 261844 w 961453"/>
              <a:gd name="connsiteY5" fmla="*/ 466628 h 466628"/>
              <a:gd name="connsiteX6" fmla="*/ 71916 w 961453"/>
              <a:gd name="connsiteY6" fmla="*/ 326135 h 466628"/>
              <a:gd name="connsiteX7" fmla="*/ 79358 w 961453"/>
              <a:gd name="connsiteY7" fmla="*/ 326135 h 466628"/>
              <a:gd name="connsiteX8" fmla="*/ 52895 w 961453"/>
              <a:gd name="connsiteY8" fmla="*/ 308293 h 466628"/>
              <a:gd name="connsiteX9" fmla="*/ 0 w 961453"/>
              <a:gd name="connsiteY9" fmla="*/ 180594 h 466628"/>
              <a:gd name="connsiteX10" fmla="*/ 180594 w 961453"/>
              <a:gd name="connsiteY10" fmla="*/ 0 h 46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1453" h="466628">
                <a:moveTo>
                  <a:pt x="180594" y="0"/>
                </a:moveTo>
                <a:lnTo>
                  <a:pt x="780859" y="0"/>
                </a:lnTo>
                <a:cubicBezTo>
                  <a:pt x="880598" y="0"/>
                  <a:pt x="961453" y="80855"/>
                  <a:pt x="961453" y="180594"/>
                </a:cubicBezTo>
                <a:cubicBezTo>
                  <a:pt x="961453" y="280333"/>
                  <a:pt x="880598" y="361188"/>
                  <a:pt x="780859" y="361188"/>
                </a:cubicBezTo>
                <a:lnTo>
                  <a:pt x="261844" y="361188"/>
                </a:lnTo>
                <a:lnTo>
                  <a:pt x="261844" y="466628"/>
                </a:lnTo>
                <a:lnTo>
                  <a:pt x="71916" y="326135"/>
                </a:lnTo>
                <a:lnTo>
                  <a:pt x="79358" y="326135"/>
                </a:lnTo>
                <a:lnTo>
                  <a:pt x="52895" y="308293"/>
                </a:lnTo>
                <a:cubicBezTo>
                  <a:pt x="20214" y="275612"/>
                  <a:pt x="0" y="230464"/>
                  <a:pt x="0" y="180594"/>
                </a:cubicBezTo>
                <a:cubicBezTo>
                  <a:pt x="0" y="80855"/>
                  <a:pt x="80855" y="0"/>
                  <a:pt x="180594" y="0"/>
                </a:cubicBezTo>
                <a:close/>
              </a:path>
            </a:pathLst>
          </a:custGeom>
          <a:solidFill>
            <a:srgbClr val="F53A0B"/>
          </a:solidFill>
          <a:ln>
            <a:noFill/>
          </a:ln>
          <a:effectLst>
            <a:outerShdw dist="88900" dir="27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17807E-828E-8D95-ADBD-4D21A9DD90FE}"/>
              </a:ext>
            </a:extLst>
          </p:cNvPr>
          <p:cNvSpPr/>
          <p:nvPr/>
        </p:nvSpPr>
        <p:spPr>
          <a:xfrm>
            <a:off x="5789874" y="2463495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7CC466-0C4D-42D7-3A89-DD71EF66E469}"/>
              </a:ext>
            </a:extLst>
          </p:cNvPr>
          <p:cNvSpPr/>
          <p:nvPr/>
        </p:nvSpPr>
        <p:spPr>
          <a:xfrm>
            <a:off x="6006468" y="2463495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B1C015-A9EE-A6F7-500C-D0E15ACD2C37}"/>
              </a:ext>
            </a:extLst>
          </p:cNvPr>
          <p:cNvSpPr/>
          <p:nvPr/>
        </p:nvSpPr>
        <p:spPr>
          <a:xfrm>
            <a:off x="6223062" y="2463495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8DEB5-DCD7-3657-8148-68C33A8BFDEB}"/>
              </a:ext>
            </a:extLst>
          </p:cNvPr>
          <p:cNvSpPr txBox="1"/>
          <p:nvPr/>
        </p:nvSpPr>
        <p:spPr>
          <a:xfrm>
            <a:off x="218173" y="3095267"/>
            <a:ext cx="1175565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 err="1">
                <a:ln w="15875">
                  <a:noFill/>
                </a:ln>
                <a:solidFill>
                  <a:srgbClr val="F5423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롯데온</a:t>
            </a:r>
            <a:r>
              <a:rPr lang="ko-KR" altLang="en-US" sz="3200" b="1" kern="0" dirty="0">
                <a:ln w="15875">
                  <a:noFill/>
                </a:ln>
                <a:solidFill>
                  <a:srgbClr val="F5423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앱 다운로드 유도 및 선물하기 기능 활성화 방법 제안</a:t>
            </a:r>
            <a:endParaRPr lang="en-US" altLang="ko-KR" sz="3200" b="1" kern="0" dirty="0">
              <a:ln w="15875">
                <a:noFill/>
              </a:ln>
              <a:solidFill>
                <a:srgbClr val="F5423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3BC7B-19F4-3A4C-45C3-36C2767F2579}"/>
              </a:ext>
            </a:extLst>
          </p:cNvPr>
          <p:cNvSpPr txBox="1"/>
          <p:nvPr/>
        </p:nvSpPr>
        <p:spPr>
          <a:xfrm>
            <a:off x="3047999" y="43427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팀명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: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민트초코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2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/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팀원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: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김연지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/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안종찬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/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정승연</a:t>
            </a:r>
            <a:endParaRPr lang="ko-KR" altLang="en-US" dirty="0">
              <a:latin typeface="Tmon몬소리 Black"/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49855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983596B-2229-0067-FE09-70A5F64CFC5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" y="1995240"/>
            <a:ext cx="5976000" cy="3308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1FFE73-8059-92F0-A01E-A5F0CDBA4C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29" y="1995240"/>
            <a:ext cx="5976000" cy="3308400"/>
          </a:xfrm>
          <a:prstGeom prst="rect">
            <a:avLst/>
          </a:prstGeom>
        </p:spPr>
      </p:pic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3E354C3C-F5E8-5F82-CB36-C72D224A1243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3" name="자유형: 도형 18">
            <a:extLst>
              <a:ext uri="{FF2B5EF4-FFF2-40B4-BE49-F238E27FC236}">
                <a16:creationId xmlns:a16="http://schemas.microsoft.com/office/drawing/2014/main" id="{40F4FBF1-6E4C-57DA-C2F1-3FFEFE9D0A4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 err="1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유통사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 타겟팅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1D31BF-1F57-FE00-0F1A-5E145897BA90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A7231DB-22F0-CEBA-F5E4-E66356DD63D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3DE14C-0697-AF06-A59A-A14294CA73E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5441579-690E-E5B5-3ECA-68CA6D6A366E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D13CE4-C68A-3051-431C-0AF3D306978F}"/>
              </a:ext>
            </a:extLst>
          </p:cNvPr>
          <p:cNvGrpSpPr/>
          <p:nvPr/>
        </p:nvGrpSpPr>
        <p:grpSpPr>
          <a:xfrm>
            <a:off x="134145" y="1439127"/>
            <a:ext cx="11967404" cy="4172397"/>
            <a:chOff x="134145" y="1429979"/>
            <a:chExt cx="5723837" cy="525714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DBFA912-C838-BD6F-F311-7D6AC017D38F}"/>
                </a:ext>
              </a:extLst>
            </p:cNvPr>
            <p:cNvSpPr/>
            <p:nvPr/>
          </p:nvSpPr>
          <p:spPr>
            <a:xfrm>
              <a:off x="134145" y="1643771"/>
              <a:ext cx="5723837" cy="5043356"/>
            </a:xfrm>
            <a:prstGeom prst="roundRect">
              <a:avLst>
                <a:gd name="adj" fmla="val 7028"/>
              </a:avLst>
            </a:prstGeom>
            <a:noFill/>
            <a:ln w="19050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Tmon몬소리 Black" panose="02000A03000000000000"/>
              </a:endParaRPr>
            </a:p>
          </p:txBody>
        </p:sp>
        <p:sp>
          <p:nvSpPr>
            <p:cNvPr id="31" name="모서리가 둥근 사각형 설명선[R] 16">
              <a:extLst>
                <a:ext uri="{FF2B5EF4-FFF2-40B4-BE49-F238E27FC236}">
                  <a16:creationId xmlns:a16="http://schemas.microsoft.com/office/drawing/2014/main" id="{5D382FCD-5B9C-886A-60B1-7F2C826E6D98}"/>
                </a:ext>
              </a:extLst>
            </p:cNvPr>
            <p:cNvSpPr/>
            <p:nvPr/>
          </p:nvSpPr>
          <p:spPr>
            <a:xfrm>
              <a:off x="1787270" y="1429979"/>
              <a:ext cx="2332149" cy="427584"/>
            </a:xfrm>
            <a:prstGeom prst="wedgeRoundRectCallout">
              <a:avLst>
                <a:gd name="adj1" fmla="val -49642"/>
                <a:gd name="adj2" fmla="val 32006"/>
                <a:gd name="adj3" fmla="val 16667"/>
              </a:avLst>
            </a:prstGeom>
            <a:solidFill>
              <a:srgbClr val="F542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Tmon몬소리 Black" panose="02000A03000000000000"/>
                  <a:ea typeface="Tmon몬소리 Black" panose="02000A03000000000000"/>
                </a:rPr>
                <a:t>온라인 데이터</a:t>
              </a:r>
            </a:p>
          </p:txBody>
        </p:sp>
      </p:grpSp>
      <p:sp>
        <p:nvSpPr>
          <p:cNvPr id="45" name="모서리가 둥근 사각형 설명선[R] 16">
            <a:extLst>
              <a:ext uri="{FF2B5EF4-FFF2-40B4-BE49-F238E27FC236}">
                <a16:creationId xmlns:a16="http://schemas.microsoft.com/office/drawing/2014/main" id="{59E8348D-0E58-2489-3AD6-6B4D9DB160B4}"/>
              </a:ext>
            </a:extLst>
          </p:cNvPr>
          <p:cNvSpPr/>
          <p:nvPr/>
        </p:nvSpPr>
        <p:spPr>
          <a:xfrm>
            <a:off x="196199" y="5950421"/>
            <a:ext cx="1247365" cy="596871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유통사별</a:t>
            </a:r>
            <a:endParaRPr kumimoji="1" lang="en-US" altLang="ko-KR" sz="1200" b="1" dirty="0">
              <a:solidFill>
                <a:schemeClr val="bg1"/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특징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11AF4B-6E47-27EA-34F3-85F0180E3225}"/>
              </a:ext>
            </a:extLst>
          </p:cNvPr>
          <p:cNvGrpSpPr/>
          <p:nvPr/>
        </p:nvGrpSpPr>
        <p:grpSpPr>
          <a:xfrm>
            <a:off x="1543451" y="5680091"/>
            <a:ext cx="10369985" cy="1106191"/>
            <a:chOff x="1723119" y="5807517"/>
            <a:chExt cx="10369985" cy="1106191"/>
          </a:xfrm>
        </p:grpSpPr>
        <p:sp>
          <p:nvSpPr>
            <p:cNvPr id="41" name="모서리가 둥근 사각형 설명선[R] 16">
              <a:extLst>
                <a:ext uri="{FF2B5EF4-FFF2-40B4-BE49-F238E27FC236}">
                  <a16:creationId xmlns:a16="http://schemas.microsoft.com/office/drawing/2014/main" id="{D009FF33-F72B-60B3-B635-CD499ACE0C16}"/>
                </a:ext>
              </a:extLst>
            </p:cNvPr>
            <p:cNvSpPr/>
            <p:nvPr/>
          </p:nvSpPr>
          <p:spPr>
            <a:xfrm>
              <a:off x="1723119" y="5807517"/>
              <a:ext cx="10369985" cy="1106191"/>
            </a:xfrm>
            <a:prstGeom prst="wedgeRoundRectCallout">
              <a:avLst>
                <a:gd name="adj1" fmla="val -49642"/>
                <a:gd name="adj2" fmla="val 32006"/>
                <a:gd name="adj3" fmla="val 16667"/>
              </a:avLst>
            </a:prstGeom>
            <a:solidFill>
              <a:srgbClr val="F54232">
                <a:alpha val="9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en-US" altLang="ko-KR" sz="1200" b="1" dirty="0">
                <a:solidFill>
                  <a:schemeClr val="bg1"/>
                </a:solidFill>
                <a:ea typeface="Tmon몬소리 Black" panose="02000A0300000000000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A83D58-9F56-F5BD-1777-F51BD6CD18F4}"/>
                </a:ext>
              </a:extLst>
            </p:cNvPr>
            <p:cNvSpPr txBox="1"/>
            <p:nvPr/>
          </p:nvSpPr>
          <p:spPr>
            <a:xfrm>
              <a:off x="1932340" y="5904730"/>
              <a:ext cx="546507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A01 -&gt; 패션잡화 / 의류 등 고가의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A02 -&gt; 채소 / 축산물 등의 식음료의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A03 -&gt; 채소 / 축산물 등의 식음료의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408C44-85E9-6574-5B2B-1FB17945469C}"/>
                </a:ext>
              </a:extLst>
            </p:cNvPr>
            <p:cNvSpPr txBox="1"/>
            <p:nvPr/>
          </p:nvSpPr>
          <p:spPr>
            <a:xfrm>
              <a:off x="7511075" y="5905916"/>
              <a:ext cx="4582029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A04 -&gt; 온라인 데이터 無</a:t>
              </a:r>
              <a:endParaRPr lang="en-US" altLang="ko-KR" sz="1200" b="1" dirty="0">
                <a:solidFill>
                  <a:schemeClr val="bg1"/>
                </a:solidFill>
                <a:ea typeface="Tmon몬소리 Black" panose="02000A03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A05 -&gt; 가전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A06 -&gt; 상품권 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/ 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패션관련 상품의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8AC634-CC64-F8EF-7549-493788CB7350}"/>
              </a:ext>
            </a:extLst>
          </p:cNvPr>
          <p:cNvSpPr/>
          <p:nvPr/>
        </p:nvSpPr>
        <p:spPr>
          <a:xfrm>
            <a:off x="515982" y="2548466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479130-5E13-25C2-E982-B7A41B2F4203}"/>
              </a:ext>
            </a:extLst>
          </p:cNvPr>
          <p:cNvSpPr/>
          <p:nvPr/>
        </p:nvSpPr>
        <p:spPr>
          <a:xfrm>
            <a:off x="515982" y="3074099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E70D17-F8C8-E904-FF2D-193048695D44}"/>
              </a:ext>
            </a:extLst>
          </p:cNvPr>
          <p:cNvSpPr/>
          <p:nvPr/>
        </p:nvSpPr>
        <p:spPr>
          <a:xfrm>
            <a:off x="515982" y="3599732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D53F53-7623-6B88-035B-7D84A37A7083}"/>
              </a:ext>
            </a:extLst>
          </p:cNvPr>
          <p:cNvSpPr/>
          <p:nvPr/>
        </p:nvSpPr>
        <p:spPr>
          <a:xfrm>
            <a:off x="515982" y="4641132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CACEE7-6602-DAEC-C420-230C63F2351F}"/>
              </a:ext>
            </a:extLst>
          </p:cNvPr>
          <p:cNvSpPr/>
          <p:nvPr/>
        </p:nvSpPr>
        <p:spPr>
          <a:xfrm>
            <a:off x="523371" y="5170284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7FDD19-BF61-2A20-72B9-B4D4287C5385}"/>
              </a:ext>
            </a:extLst>
          </p:cNvPr>
          <p:cNvSpPr/>
          <p:nvPr/>
        </p:nvSpPr>
        <p:spPr>
          <a:xfrm>
            <a:off x="6338932" y="2554816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CDC594-39E1-955E-0669-69C18AABC3BD}"/>
              </a:ext>
            </a:extLst>
          </p:cNvPr>
          <p:cNvSpPr/>
          <p:nvPr/>
        </p:nvSpPr>
        <p:spPr>
          <a:xfrm>
            <a:off x="6357999" y="3606082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DC6CFD-7ED7-4A37-13B0-79C67826758B}"/>
              </a:ext>
            </a:extLst>
          </p:cNvPr>
          <p:cNvSpPr/>
          <p:nvPr/>
        </p:nvSpPr>
        <p:spPr>
          <a:xfrm>
            <a:off x="6338932" y="4647482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D096B3-296A-6251-9569-6E7F19E1E00A}"/>
              </a:ext>
            </a:extLst>
          </p:cNvPr>
          <p:cNvSpPr/>
          <p:nvPr/>
        </p:nvSpPr>
        <p:spPr>
          <a:xfrm>
            <a:off x="6346321" y="5176634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E1DC35-9235-195A-4BEE-AB257DB63902}"/>
              </a:ext>
            </a:extLst>
          </p:cNvPr>
          <p:cNvSpPr/>
          <p:nvPr/>
        </p:nvSpPr>
        <p:spPr>
          <a:xfrm>
            <a:off x="6366004" y="3080449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2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387F7FB-56FD-06CB-77CE-EB3FA58E436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" y="1981893"/>
            <a:ext cx="5976000" cy="330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BFE9B4-754C-8A6A-5205-A1A56A07371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55" y="1981893"/>
            <a:ext cx="5976000" cy="3308400"/>
          </a:xfrm>
          <a:prstGeom prst="rect">
            <a:avLst/>
          </a:prstGeom>
        </p:spPr>
      </p:pic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3E354C3C-F5E8-5F82-CB36-C72D224A1243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3" name="자유형: 도형 18">
            <a:extLst>
              <a:ext uri="{FF2B5EF4-FFF2-40B4-BE49-F238E27FC236}">
                <a16:creationId xmlns:a16="http://schemas.microsoft.com/office/drawing/2014/main" id="{40F4FBF1-6E4C-57DA-C2F1-3FFEFE9D0A4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 err="1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유통사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1D31BF-1F57-FE00-0F1A-5E145897BA90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A7231DB-22F0-CEBA-F5E4-E66356DD63D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3DE14C-0697-AF06-A59A-A14294CA73E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5441579-690E-E5B5-3ECA-68CA6D6A366E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1F2379-AD6D-1F73-B5D0-DC47FFABF298}"/>
              </a:ext>
            </a:extLst>
          </p:cNvPr>
          <p:cNvGrpSpPr/>
          <p:nvPr/>
        </p:nvGrpSpPr>
        <p:grpSpPr>
          <a:xfrm>
            <a:off x="134145" y="1439127"/>
            <a:ext cx="11967404" cy="4172397"/>
            <a:chOff x="134145" y="1429979"/>
            <a:chExt cx="5723837" cy="52571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15B9647-ED89-26DD-D8CD-F51639819431}"/>
                </a:ext>
              </a:extLst>
            </p:cNvPr>
            <p:cNvSpPr/>
            <p:nvPr/>
          </p:nvSpPr>
          <p:spPr>
            <a:xfrm>
              <a:off x="134145" y="1643771"/>
              <a:ext cx="5723837" cy="5043356"/>
            </a:xfrm>
            <a:prstGeom prst="roundRect">
              <a:avLst>
                <a:gd name="adj" fmla="val 7028"/>
              </a:avLst>
            </a:prstGeom>
            <a:noFill/>
            <a:ln w="19050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Tmon몬소리 Black" panose="02000A03000000000000"/>
              </a:endParaRPr>
            </a:p>
          </p:txBody>
        </p:sp>
        <p:sp>
          <p:nvSpPr>
            <p:cNvPr id="11" name="모서리가 둥근 사각형 설명선[R] 16">
              <a:extLst>
                <a:ext uri="{FF2B5EF4-FFF2-40B4-BE49-F238E27FC236}">
                  <a16:creationId xmlns:a16="http://schemas.microsoft.com/office/drawing/2014/main" id="{8449D549-1CC8-C8E1-D075-507704F15F37}"/>
                </a:ext>
              </a:extLst>
            </p:cNvPr>
            <p:cNvSpPr/>
            <p:nvPr/>
          </p:nvSpPr>
          <p:spPr>
            <a:xfrm>
              <a:off x="1787270" y="1429979"/>
              <a:ext cx="2332149" cy="427584"/>
            </a:xfrm>
            <a:prstGeom prst="wedgeRoundRectCallout">
              <a:avLst>
                <a:gd name="adj1" fmla="val -49642"/>
                <a:gd name="adj2" fmla="val 32006"/>
                <a:gd name="adj3" fmla="val 16667"/>
              </a:avLst>
            </a:prstGeom>
            <a:solidFill>
              <a:srgbClr val="F542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Tmon몬소리 Black" panose="02000A03000000000000"/>
                  <a:ea typeface="Tmon몬소리 Black" panose="02000A03000000000000"/>
                </a:rPr>
                <a:t>오프라인 데이터</a:t>
              </a:r>
            </a:p>
          </p:txBody>
        </p:sp>
      </p:grpSp>
      <p:sp>
        <p:nvSpPr>
          <p:cNvPr id="12" name="모서리가 둥근 사각형 설명선[R] 16">
            <a:extLst>
              <a:ext uri="{FF2B5EF4-FFF2-40B4-BE49-F238E27FC236}">
                <a16:creationId xmlns:a16="http://schemas.microsoft.com/office/drawing/2014/main" id="{2A70DC68-F963-B56C-E485-DAE389C4B5AC}"/>
              </a:ext>
            </a:extLst>
          </p:cNvPr>
          <p:cNvSpPr/>
          <p:nvPr/>
        </p:nvSpPr>
        <p:spPr>
          <a:xfrm>
            <a:off x="196199" y="5950421"/>
            <a:ext cx="1247365" cy="596871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유통사별</a:t>
            </a:r>
            <a:endParaRPr kumimoji="1" lang="en-US" altLang="ko-KR" sz="1200" b="1" dirty="0">
              <a:solidFill>
                <a:schemeClr val="bg1"/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특징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E47126-3811-C824-0574-5A7FDA8C0360}"/>
              </a:ext>
            </a:extLst>
          </p:cNvPr>
          <p:cNvGrpSpPr/>
          <p:nvPr/>
        </p:nvGrpSpPr>
        <p:grpSpPr>
          <a:xfrm>
            <a:off x="1543452" y="5680091"/>
            <a:ext cx="10648548" cy="1106191"/>
            <a:chOff x="1723119" y="5807517"/>
            <a:chExt cx="10483998" cy="1106191"/>
          </a:xfrm>
        </p:grpSpPr>
        <p:sp>
          <p:nvSpPr>
            <p:cNvPr id="14" name="모서리가 둥근 사각형 설명선[R] 16">
              <a:extLst>
                <a:ext uri="{FF2B5EF4-FFF2-40B4-BE49-F238E27FC236}">
                  <a16:creationId xmlns:a16="http://schemas.microsoft.com/office/drawing/2014/main" id="{1C38320E-80F2-ABB4-8323-DD084158EE85}"/>
                </a:ext>
              </a:extLst>
            </p:cNvPr>
            <p:cNvSpPr/>
            <p:nvPr/>
          </p:nvSpPr>
          <p:spPr>
            <a:xfrm>
              <a:off x="1723119" y="5807517"/>
              <a:ext cx="10369985" cy="1106191"/>
            </a:xfrm>
            <a:prstGeom prst="wedgeRoundRectCallout">
              <a:avLst>
                <a:gd name="adj1" fmla="val -49642"/>
                <a:gd name="adj2" fmla="val 32006"/>
                <a:gd name="adj3" fmla="val 16667"/>
              </a:avLst>
            </a:prstGeom>
            <a:solidFill>
              <a:srgbClr val="F54232">
                <a:alpha val="9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en-US" altLang="ko-KR" sz="1200" b="1" dirty="0">
                <a:solidFill>
                  <a:schemeClr val="bg1"/>
                </a:solidFill>
                <a:ea typeface="Tmon몬소리 Black" panose="02000A0300000000000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0E8BD1-A050-BFBF-6481-65702A5B9A4D}"/>
                </a:ext>
              </a:extLst>
            </p:cNvPr>
            <p:cNvSpPr txBox="1"/>
            <p:nvPr/>
          </p:nvSpPr>
          <p:spPr>
            <a:xfrm>
              <a:off x="1831799" y="5904730"/>
              <a:ext cx="546507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A01 -&gt; 패션잡화 / 의류 등 고가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A02 -&gt; 채소 / 축산물 등의 식음료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A03 -&gt; 채소 / 축산물 등의 식음료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B21F77-246D-1802-3DA5-3BE880598892}"/>
                </a:ext>
              </a:extLst>
            </p:cNvPr>
            <p:cNvSpPr txBox="1"/>
            <p:nvPr/>
          </p:nvSpPr>
          <p:spPr>
            <a:xfrm>
              <a:off x="7050127" y="5905916"/>
              <a:ext cx="5156990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A04 -&gt; 담배 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/ 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음료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주류 등 기호식품이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A05 -&gt; 가전 제품의 구매액↑</a:t>
              </a:r>
              <a:r>
                <a:rPr lang="en-US" altLang="ko-KR" sz="1200" b="1" dirty="0">
                  <a:solidFill>
                    <a:schemeClr val="bg1"/>
                  </a:solidFill>
                  <a:ea typeface="Tmon몬소리 Black" panose="02000A03000000000000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 판매건수 多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ea typeface="Tmon몬소리 Black" panose="02000A03000000000000"/>
                </a:rPr>
                <a:t>A06 -&gt; 오프라인 데이터 無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3D1A16-E497-D06F-CE81-1B6ABA05AB39}"/>
              </a:ext>
            </a:extLst>
          </p:cNvPr>
          <p:cNvSpPr/>
          <p:nvPr/>
        </p:nvSpPr>
        <p:spPr>
          <a:xfrm>
            <a:off x="477520" y="2539385"/>
            <a:ext cx="536302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13D3C4-331B-FC78-F9C1-744FF7B9F94D}"/>
              </a:ext>
            </a:extLst>
          </p:cNvPr>
          <p:cNvSpPr/>
          <p:nvPr/>
        </p:nvSpPr>
        <p:spPr>
          <a:xfrm>
            <a:off x="576942" y="3089339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AA0B13-B026-4D29-38FE-C9BC849FB95F}"/>
              </a:ext>
            </a:extLst>
          </p:cNvPr>
          <p:cNvSpPr/>
          <p:nvPr/>
        </p:nvSpPr>
        <p:spPr>
          <a:xfrm>
            <a:off x="576942" y="3614972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711B21-5418-6AA3-945C-C11B9CCE5D6F}"/>
              </a:ext>
            </a:extLst>
          </p:cNvPr>
          <p:cNvSpPr/>
          <p:nvPr/>
        </p:nvSpPr>
        <p:spPr>
          <a:xfrm>
            <a:off x="576942" y="4689034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0B4F2A-917A-7A96-A959-821D8D440346}"/>
              </a:ext>
            </a:extLst>
          </p:cNvPr>
          <p:cNvSpPr/>
          <p:nvPr/>
        </p:nvSpPr>
        <p:spPr>
          <a:xfrm>
            <a:off x="584331" y="4163401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9176C-9AEB-9D00-8F12-61B72F1DFE15}"/>
              </a:ext>
            </a:extLst>
          </p:cNvPr>
          <p:cNvSpPr/>
          <p:nvPr/>
        </p:nvSpPr>
        <p:spPr>
          <a:xfrm>
            <a:off x="6307067" y="2547944"/>
            <a:ext cx="536302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FE4E5B-700B-A8C6-BA46-C9B5B638FFA1}"/>
              </a:ext>
            </a:extLst>
          </p:cNvPr>
          <p:cNvSpPr/>
          <p:nvPr/>
        </p:nvSpPr>
        <p:spPr>
          <a:xfrm>
            <a:off x="6406489" y="3097898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41F284-7B2E-B81A-2364-CFCD675607E9}"/>
              </a:ext>
            </a:extLst>
          </p:cNvPr>
          <p:cNvSpPr/>
          <p:nvPr/>
        </p:nvSpPr>
        <p:spPr>
          <a:xfrm>
            <a:off x="6406489" y="3623531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D2F12B-4153-8C19-B80F-7F0D06BF8E30}"/>
              </a:ext>
            </a:extLst>
          </p:cNvPr>
          <p:cNvSpPr/>
          <p:nvPr/>
        </p:nvSpPr>
        <p:spPr>
          <a:xfrm>
            <a:off x="6307067" y="4697593"/>
            <a:ext cx="536302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3A164D-2154-CCFC-02C5-ED5220C338C6}"/>
              </a:ext>
            </a:extLst>
          </p:cNvPr>
          <p:cNvSpPr/>
          <p:nvPr/>
        </p:nvSpPr>
        <p:spPr>
          <a:xfrm>
            <a:off x="6413878" y="4171960"/>
            <a:ext cx="337458" cy="111760"/>
          </a:xfrm>
          <a:prstGeom prst="rect">
            <a:avLst/>
          </a:prstGeom>
          <a:noFill/>
          <a:ln w="19050"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3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DC602F-1716-2AF9-7FD7-1943C48DB961}"/>
              </a:ext>
            </a:extLst>
          </p:cNvPr>
          <p:cNvSpPr/>
          <p:nvPr/>
        </p:nvSpPr>
        <p:spPr>
          <a:xfrm>
            <a:off x="659982" y="1254229"/>
            <a:ext cx="80371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전체 데이터를 기반으로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EDA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 결과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A01, A06 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백화점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/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롯데온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)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인 이유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3E354C3C-F5E8-5F82-CB36-C72D224A1243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" name="자유형: 도형 18">
            <a:extLst>
              <a:ext uri="{FF2B5EF4-FFF2-40B4-BE49-F238E27FC236}">
                <a16:creationId xmlns:a16="http://schemas.microsoft.com/office/drawing/2014/main" id="{40F4FBF1-6E4C-57DA-C2F1-3FFEFE9D0A4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 err="1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유통사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1D31BF-1F57-FE00-0F1A-5E145897BA90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A7231DB-22F0-CEBA-F5E4-E66356DD63D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3DE14C-0697-AF06-A59A-A14294CA73E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5441579-690E-E5B5-3ECA-68CA6D6A366E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21B4A5F-E8AB-27AF-228E-C200A26E9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8" y="1760018"/>
            <a:ext cx="5545901" cy="281433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7582080-14A9-4B39-89C0-9FEB5956C5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13" y="4134390"/>
            <a:ext cx="5717628" cy="2517591"/>
          </a:xfrm>
          <a:prstGeom prst="rect">
            <a:avLst/>
          </a:prstGeom>
        </p:spPr>
      </p:pic>
      <p:sp>
        <p:nvSpPr>
          <p:cNvPr id="17" name="모서리가 둥근 사각형 설명선[R] 16">
            <a:extLst>
              <a:ext uri="{FF2B5EF4-FFF2-40B4-BE49-F238E27FC236}">
                <a16:creationId xmlns:a16="http://schemas.microsoft.com/office/drawing/2014/main" id="{08DB0A7B-503F-7BDE-DC4C-8D4780C7F312}"/>
              </a:ext>
            </a:extLst>
          </p:cNvPr>
          <p:cNvSpPr/>
          <p:nvPr/>
        </p:nvSpPr>
        <p:spPr>
          <a:xfrm>
            <a:off x="6599322" y="1903325"/>
            <a:ext cx="4747727" cy="1784753"/>
          </a:xfrm>
          <a:prstGeom prst="wedgeRoundRectCallout">
            <a:avLst>
              <a:gd name="adj1" fmla="val -56918"/>
              <a:gd name="adj2" fmla="val 38268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54232"/>
              </a:solidFill>
              <a:ea typeface="Tmon몬소리 Black" panose="02000A03000000000000"/>
            </a:endParaRPr>
          </a:p>
        </p:txBody>
      </p:sp>
      <p:sp>
        <p:nvSpPr>
          <p:cNvPr id="18" name="모서리가 둥근 사각형 설명선[R] 17">
            <a:extLst>
              <a:ext uri="{FF2B5EF4-FFF2-40B4-BE49-F238E27FC236}">
                <a16:creationId xmlns:a16="http://schemas.microsoft.com/office/drawing/2014/main" id="{CAF9BA19-0C92-156D-F392-CAEA323BA273}"/>
              </a:ext>
            </a:extLst>
          </p:cNvPr>
          <p:cNvSpPr/>
          <p:nvPr/>
        </p:nvSpPr>
        <p:spPr>
          <a:xfrm>
            <a:off x="1238050" y="4808741"/>
            <a:ext cx="4529958" cy="1590060"/>
          </a:xfrm>
          <a:prstGeom prst="wedgeRoundRectCallout">
            <a:avLst>
              <a:gd name="adj1" fmla="val 57021"/>
              <a:gd name="adj2" fmla="val 36600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Tmon몬소리 Black" panose="02000A0300000000000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A61F7-6322-3474-C061-B14B7C21D169}"/>
              </a:ext>
            </a:extLst>
          </p:cNvPr>
          <p:cNvSpPr/>
          <p:nvPr/>
        </p:nvSpPr>
        <p:spPr>
          <a:xfrm>
            <a:off x="6827389" y="2182202"/>
            <a:ext cx="441326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오프라인 구매 데이터 중 천만원이 넘는 고가의 제품들을 타 </a:t>
            </a:r>
            <a:r>
              <a:rPr lang="ko-KR" altLang="en-US" sz="1600" b="1" dirty="0" err="1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유통사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대비 많이 파는 것으로 보아 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롯데 백화점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이라 예상</a:t>
            </a:r>
            <a:endParaRPr lang="en-US" altLang="ko-KR" sz="1600" b="1" dirty="0">
              <a:solidFill>
                <a:schemeClr val="bg1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4CC710-BFE4-F5A5-637F-79136A0882E4}"/>
              </a:ext>
            </a:extLst>
          </p:cNvPr>
          <p:cNvSpPr/>
          <p:nvPr/>
        </p:nvSpPr>
        <p:spPr>
          <a:xfrm>
            <a:off x="1512862" y="5027427"/>
            <a:ext cx="398033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물품 대분류가 패션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식품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스포츠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가전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가구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 상품권 등 다양한 분류로 되어있어 통합 온라인 몰인 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“</a:t>
            </a:r>
            <a:r>
              <a:rPr lang="ko-KR" altLang="en-US" sz="1600" b="1" dirty="0" err="1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롯데온</a:t>
            </a:r>
            <a:r>
              <a:rPr lang="en-US" altLang="ko-KR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이라 예상</a:t>
            </a:r>
            <a:endParaRPr lang="en-US" altLang="ko-KR" sz="1600" b="1" dirty="0">
              <a:solidFill>
                <a:schemeClr val="bg1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sp>
        <p:nvSpPr>
          <p:cNvPr id="14" name="모서리가 둥근 사각형 설명선[R] 16">
            <a:extLst>
              <a:ext uri="{FF2B5EF4-FFF2-40B4-BE49-F238E27FC236}">
                <a16:creationId xmlns:a16="http://schemas.microsoft.com/office/drawing/2014/main" id="{4E747930-4B22-29F1-FC26-CA2D20B51291}"/>
              </a:ext>
            </a:extLst>
          </p:cNvPr>
          <p:cNvSpPr/>
          <p:nvPr/>
        </p:nvSpPr>
        <p:spPr>
          <a:xfrm>
            <a:off x="8238951" y="1739250"/>
            <a:ext cx="1468468" cy="338730"/>
          </a:xfrm>
          <a:prstGeom prst="wedgeRoundRectCallout">
            <a:avLst>
              <a:gd name="adj1" fmla="val -40771"/>
              <a:gd name="adj2" fmla="val 32058"/>
              <a:gd name="adj3" fmla="val 16667"/>
            </a:avLst>
          </a:prstGeom>
          <a:solidFill>
            <a:srgbClr val="F54232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ea typeface="Tmon몬소리 Black" panose="02000A03000000000000"/>
              </a:rPr>
              <a:t>A01</a:t>
            </a:r>
            <a:endParaRPr kumimoji="1" lang="ko-KR" altLang="en-US" dirty="0">
              <a:solidFill>
                <a:schemeClr val="bg1"/>
              </a:solidFill>
              <a:ea typeface="Tmon몬소리 Black" panose="02000A03000000000000"/>
            </a:endParaRPr>
          </a:p>
        </p:txBody>
      </p:sp>
      <p:sp>
        <p:nvSpPr>
          <p:cNvPr id="15" name="모서리가 둥근 사각형 설명선[R] 16">
            <a:extLst>
              <a:ext uri="{FF2B5EF4-FFF2-40B4-BE49-F238E27FC236}">
                <a16:creationId xmlns:a16="http://schemas.microsoft.com/office/drawing/2014/main" id="{CDD1F134-B409-BAFB-5F4C-AF97E72BE0F2}"/>
              </a:ext>
            </a:extLst>
          </p:cNvPr>
          <p:cNvSpPr/>
          <p:nvPr/>
        </p:nvSpPr>
        <p:spPr>
          <a:xfrm>
            <a:off x="2768795" y="4626927"/>
            <a:ext cx="1468468" cy="338730"/>
          </a:xfrm>
          <a:prstGeom prst="wedgeRoundRectCallout">
            <a:avLst>
              <a:gd name="adj1" fmla="val -40771"/>
              <a:gd name="adj2" fmla="val 32058"/>
              <a:gd name="adj3" fmla="val 16667"/>
            </a:avLst>
          </a:prstGeom>
          <a:solidFill>
            <a:srgbClr val="F54232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ea typeface="Tmon몬소리 Black" panose="02000A03000000000000"/>
              </a:rPr>
              <a:t>A06</a:t>
            </a:r>
            <a:endParaRPr kumimoji="1" lang="ko-KR" altLang="en-US" dirty="0">
              <a:solidFill>
                <a:schemeClr val="bg1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5312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5441579-690E-E5B5-3ECA-68CA6D6A366E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F60E98-4657-714B-3368-0F420F5282DE}"/>
              </a:ext>
            </a:extLst>
          </p:cNvPr>
          <p:cNvGrpSpPr/>
          <p:nvPr/>
        </p:nvGrpSpPr>
        <p:grpSpPr>
          <a:xfrm>
            <a:off x="3720915" y="1673629"/>
            <a:ext cx="4188630" cy="3814953"/>
            <a:chOff x="2410692" y="1163931"/>
            <a:chExt cx="4188630" cy="3814953"/>
          </a:xfrm>
        </p:grpSpPr>
        <p:sp>
          <p:nvSpPr>
            <p:cNvPr id="27" name="모서리가 접힌 도형[F] 26">
              <a:extLst>
                <a:ext uri="{FF2B5EF4-FFF2-40B4-BE49-F238E27FC236}">
                  <a16:creationId xmlns:a16="http://schemas.microsoft.com/office/drawing/2014/main" id="{CE68AEB7-788D-989B-3A4F-982202035D85}"/>
                </a:ext>
              </a:extLst>
            </p:cNvPr>
            <p:cNvSpPr/>
            <p:nvPr/>
          </p:nvSpPr>
          <p:spPr>
            <a:xfrm>
              <a:off x="2410692" y="1568955"/>
              <a:ext cx="3833090" cy="3409929"/>
            </a:xfrm>
            <a:prstGeom prst="foldedCorner">
              <a:avLst>
                <a:gd name="adj" fmla="val 1019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mon몬소리 Black" panose="02000A03000000000000"/>
                <a:ea typeface="Tmon몬소리 Black" panose="02000A0300000000000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11F6C3C-6745-4B64-EC97-7DC45EAB0A74}"/>
                </a:ext>
              </a:extLst>
            </p:cNvPr>
            <p:cNvGrpSpPr/>
            <p:nvPr/>
          </p:nvGrpSpPr>
          <p:grpSpPr>
            <a:xfrm>
              <a:off x="2561459" y="1656371"/>
              <a:ext cx="4037863" cy="3322513"/>
              <a:chOff x="2561459" y="1786309"/>
              <a:chExt cx="4037863" cy="3322513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C8BF26-5FD4-89CD-F9E4-A0B95ADAEC24}"/>
                  </a:ext>
                </a:extLst>
              </p:cNvPr>
              <p:cNvSpPr/>
              <p:nvPr/>
            </p:nvSpPr>
            <p:spPr>
              <a:xfrm>
                <a:off x="2561459" y="1786309"/>
                <a:ext cx="4037863" cy="332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A01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: 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롯데백화점</a:t>
                </a: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A02 : 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롯데마트</a:t>
                </a: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A03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: 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롯데슈퍼</a:t>
                </a: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A04 : 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세븐일레븐</a:t>
                </a: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(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편의점</a:t>
                </a: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A05 : </a:t>
                </a:r>
                <a:r>
                  <a:rPr lang="ko-KR" altLang="en-US" sz="1600" b="1" dirty="0">
                    <a:latin typeface="Tmon몬소리 Black" panose="02000A03000000000000"/>
                    <a:ea typeface="Tmon몬소리 Black" panose="02000A03000000000000"/>
                  </a:rPr>
                  <a:t>하이마트</a:t>
                </a: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latin typeface="Tmon몬소리 Black" panose="02000A03000000000000"/>
                    <a:ea typeface="Tmon몬소리 Black" panose="02000A03000000000000"/>
                  </a:rPr>
                  <a:t>A06 : </a:t>
                </a:r>
                <a:r>
                  <a:rPr lang="ko-KR" altLang="en-US" sz="1600" b="1" dirty="0" err="1">
                    <a:latin typeface="Tmon몬소리 Black" panose="02000A03000000000000"/>
                    <a:ea typeface="Tmon몬소리 Black" panose="02000A03000000000000"/>
                  </a:rPr>
                  <a:t>롯데온</a:t>
                </a: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latin typeface="Tmon몬소리 Black" panose="02000A03000000000000"/>
                  <a:ea typeface="Tmon몬소리 Black" panose="02000A03000000000000"/>
                </a:endParaRPr>
              </a:p>
            </p:txBody>
          </p:sp>
          <p:pic>
            <p:nvPicPr>
              <p:cNvPr id="5124" name="Picture 4" descr="아이콘 이미지">
                <a:extLst>
                  <a:ext uri="{FF2B5EF4-FFF2-40B4-BE49-F238E27FC236}">
                    <a16:creationId xmlns:a16="http://schemas.microsoft.com/office/drawing/2014/main" id="{FD90D194-E74F-AB42-9CB6-D59DB543F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239" y="2304269"/>
                <a:ext cx="417415" cy="417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아이콘 이미지">
                <a:extLst>
                  <a:ext uri="{FF2B5EF4-FFF2-40B4-BE49-F238E27FC236}">
                    <a16:creationId xmlns:a16="http://schemas.microsoft.com/office/drawing/2014/main" id="{9B794264-86BB-620F-613F-28A941CF9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238" y="2831753"/>
                <a:ext cx="417415" cy="417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아이콘 이미지">
                <a:extLst>
                  <a:ext uri="{FF2B5EF4-FFF2-40B4-BE49-F238E27FC236}">
                    <a16:creationId xmlns:a16="http://schemas.microsoft.com/office/drawing/2014/main" id="{E67DFCBF-929F-D52E-33AF-24503B0F0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5230" y="1820876"/>
                <a:ext cx="415424" cy="415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0" name="Picture 10" descr="아이콘 이미지">
                <a:extLst>
                  <a:ext uri="{FF2B5EF4-FFF2-40B4-BE49-F238E27FC236}">
                    <a16:creationId xmlns:a16="http://schemas.microsoft.com/office/drawing/2014/main" id="{C46C8C62-DD30-5538-EB37-FEA880A4F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237" y="3342931"/>
                <a:ext cx="417415" cy="417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아이콘 이미지">
                <a:extLst>
                  <a:ext uri="{FF2B5EF4-FFF2-40B4-BE49-F238E27FC236}">
                    <a16:creationId xmlns:a16="http://schemas.microsoft.com/office/drawing/2014/main" id="{4E365583-E3AC-8646-E181-EBCC40EEC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236" y="3854109"/>
                <a:ext cx="417415" cy="417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아이콘 이미지">
                <a:extLst>
                  <a:ext uri="{FF2B5EF4-FFF2-40B4-BE49-F238E27FC236}">
                    <a16:creationId xmlns:a16="http://schemas.microsoft.com/office/drawing/2014/main" id="{4099EE35-4E07-4D35-F2E0-F2B75F0C1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236" y="4374756"/>
                <a:ext cx="417415" cy="417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모서리가 둥근 사각형 설명선[R] 16">
              <a:extLst>
                <a:ext uri="{FF2B5EF4-FFF2-40B4-BE49-F238E27FC236}">
                  <a16:creationId xmlns:a16="http://schemas.microsoft.com/office/drawing/2014/main" id="{584F2AA9-E9EA-D010-71D0-2878076F713E}"/>
                </a:ext>
              </a:extLst>
            </p:cNvPr>
            <p:cNvSpPr/>
            <p:nvPr/>
          </p:nvSpPr>
          <p:spPr>
            <a:xfrm>
              <a:off x="2410692" y="1163931"/>
              <a:ext cx="2758938" cy="338730"/>
            </a:xfrm>
            <a:prstGeom prst="wedgeRoundRectCallout">
              <a:avLst>
                <a:gd name="adj1" fmla="val -40771"/>
                <a:gd name="adj2" fmla="val 32058"/>
                <a:gd name="adj3" fmla="val 16667"/>
              </a:avLst>
            </a:prstGeom>
            <a:solidFill>
              <a:srgbClr val="F8CBAD">
                <a:alpha val="99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err="1">
                  <a:solidFill>
                    <a:schemeClr val="tx1"/>
                  </a:solidFill>
                  <a:ea typeface="Tmon몬소리 Black" panose="02000A03000000000000"/>
                </a:rPr>
                <a:t>유통사</a:t>
              </a:r>
              <a:r>
                <a:rPr kumimoji="1" lang="ko-KR" altLang="en-US" b="1" dirty="0">
                  <a:solidFill>
                    <a:schemeClr val="tx1"/>
                  </a:solidFill>
                  <a:ea typeface="Tmon몬소리 Black" panose="02000A03000000000000"/>
                </a:rPr>
                <a:t> 추정 결과</a:t>
              </a:r>
            </a:p>
          </p:txBody>
        </p:sp>
      </p:grp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2F5273E2-5342-9375-130F-649C9208A7F9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2416B966-2CDC-00DE-A82F-C0EE75AA98A0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 err="1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유통사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95FD5D-6E6C-5239-AD1E-499AA3FD6B4C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B93202-3CF6-029D-A49A-38E40AADBE2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D33B92B-E78F-8907-F938-2D489F95C3A0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75566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DC602F-1716-2AF9-7FD7-1943C48DB961}"/>
              </a:ext>
            </a:extLst>
          </p:cNvPr>
          <p:cNvSpPr/>
          <p:nvPr/>
        </p:nvSpPr>
        <p:spPr>
          <a:xfrm>
            <a:off x="867514" y="1374046"/>
            <a:ext cx="10604050" cy="452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  <a:sym typeface="Wingdings" pitchFamily="2" charset="2"/>
              </a:rPr>
              <a:t>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 A01(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롯데백화점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), A06(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롯데온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)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만 쓴 이유는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롯데온의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 현재 상황을 반영하였기 때문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롯데홈쇼핑과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롯데하이마트는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모두 인수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·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합병으로 롯데 식구가 됐기 때문에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주주들간의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이해관계가 복잡하게 얽혀 있어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롯데온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통합의 어려움을 겪고 있다는 것을 알게 되었다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.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</a:t>
            </a:r>
            <a:endParaRPr lang="en-US" altLang="ko-KR" dirty="0">
              <a:latin typeface="Tmon몬소리 Black" panose="02000A03000000000000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또한 롯데마트와 롯데슈퍼는 장바구니 선물하기를 진행하고 있지만 고급화 거리가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멀어보이고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선물하기에 물품에 한계가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있어보여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제외를 하였다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현재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롯데온의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선물하기에 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올라와있는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제품군들만 보아도 백화점 제품군에 집중 되어있다는 것을 알 수 있다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.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이로 인해 백화점 유통사인 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A01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과 온라인 데이터 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A06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만 선택적으로 가져와 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EDA</a:t>
            </a:r>
            <a:r>
              <a:rPr lang="ko-KR" altLang="en-US" dirty="0" err="1">
                <a:latin typeface="Tmon몬소리 Black" panose="02000A03000000000000"/>
                <a:ea typeface="Tmon몬소리 Black" panose="02000A03000000000000"/>
              </a:rPr>
              <a:t>를</a:t>
            </a:r>
            <a:r>
              <a:rPr lang="ko-KR" altLang="en-US" dirty="0">
                <a:latin typeface="Tmon몬소리 Black" panose="02000A03000000000000"/>
                <a:ea typeface="Tmon몬소리 Black" panose="02000A03000000000000"/>
              </a:rPr>
              <a:t> 진행하였다</a:t>
            </a:r>
            <a:r>
              <a:rPr lang="en-US" altLang="ko-KR" dirty="0">
                <a:latin typeface="Tmon몬소리 Black" panose="02000A03000000000000"/>
                <a:ea typeface="Tmon몬소리 Black" panose="02000A03000000000000"/>
              </a:rPr>
              <a:t>.</a:t>
            </a:r>
            <a:br>
              <a:rPr lang="ko-KR" altLang="en-US" sz="1600" dirty="0">
                <a:latin typeface="Tmon몬소리 Black" panose="02000A03000000000000"/>
                <a:ea typeface="Tmon몬소리 Black" panose="02000A03000000000000"/>
              </a:rPr>
            </a:b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논리적 구조에 대해 얘기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DD1D08C-E189-CD42-8375-AA1DAF7B3B9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7B3D47EC-6542-C182-C5AB-FC17FFEAC0FC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0" name="자유형: 도형 18">
            <a:extLst>
              <a:ext uri="{FF2B5EF4-FFF2-40B4-BE49-F238E27FC236}">
                <a16:creationId xmlns:a16="http://schemas.microsoft.com/office/drawing/2014/main" id="{1901627B-50E9-C9F7-3C96-13D4E7D9A06A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 err="1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유통사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ED07E0-2592-566B-96FA-C6560FB540ED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31FEB9-E383-4424-DA70-3B15DE85B5AC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1313B39-2193-260D-6511-FFF7BE8082A1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9740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DD1D08C-E189-CD42-8375-AA1DAF7B3B9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662B868-DFDD-B584-B254-1564E32C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8" y="1691076"/>
            <a:ext cx="9748823" cy="3475848"/>
          </a:xfrm>
          <a:prstGeom prst="rect">
            <a:avLst/>
          </a:prstGeom>
        </p:spPr>
      </p:pic>
      <p:sp>
        <p:nvSpPr>
          <p:cNvPr id="14" name="모서리가 둥근 사각형 설명선[R] 16">
            <a:extLst>
              <a:ext uri="{FF2B5EF4-FFF2-40B4-BE49-F238E27FC236}">
                <a16:creationId xmlns:a16="http://schemas.microsoft.com/office/drawing/2014/main" id="{EEB15C81-E0F9-08C4-A83D-17BF1FA8ECE6}"/>
              </a:ext>
            </a:extLst>
          </p:cNvPr>
          <p:cNvSpPr/>
          <p:nvPr/>
        </p:nvSpPr>
        <p:spPr>
          <a:xfrm>
            <a:off x="2099822" y="5409401"/>
            <a:ext cx="8870589" cy="995709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타겟 </a:t>
            </a:r>
            <a:r>
              <a:rPr kumimoji="1" lang="ko-KR" altLang="en-US" sz="1600" b="1" dirty="0" err="1">
                <a:solidFill>
                  <a:schemeClr val="bg1"/>
                </a:solidFill>
                <a:ea typeface="Tmon몬소리 Black" panose="02000A03000000000000"/>
              </a:rPr>
              <a:t>유통사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 내 </a:t>
            </a:r>
            <a:r>
              <a:rPr kumimoji="1" lang="en-US" altLang="ko-KR" sz="1600" b="1" dirty="0">
                <a:solidFill>
                  <a:schemeClr val="bg1"/>
                </a:solidFill>
                <a:ea typeface="Tmon몬소리 Black" panose="02000A03000000000000"/>
              </a:rPr>
              <a:t>30 ~ 50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대 인구 비율이 가장 높으며 특히 여성 인구 비율이 높음</a:t>
            </a:r>
            <a:endParaRPr kumimoji="1" lang="en-US" altLang="ko-KR" sz="1600" b="1" dirty="0">
              <a:solidFill>
                <a:schemeClr val="bg1"/>
              </a:solidFill>
              <a:ea typeface="Tmon몬소리 Black" panose="02000A03000000000000"/>
            </a:endParaRPr>
          </a:p>
        </p:txBody>
      </p:sp>
      <p:sp>
        <p:nvSpPr>
          <p:cNvPr id="15" name="자유형: 도형 19">
            <a:extLst>
              <a:ext uri="{FF2B5EF4-FFF2-40B4-BE49-F238E27FC236}">
                <a16:creationId xmlns:a16="http://schemas.microsoft.com/office/drawing/2014/main" id="{7B11ED8B-8EC9-9C26-B9F7-5F06AEC901D4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6" name="자유형: 도형 18">
            <a:extLst>
              <a:ext uri="{FF2B5EF4-FFF2-40B4-BE49-F238E27FC236}">
                <a16:creationId xmlns:a16="http://schemas.microsoft.com/office/drawing/2014/main" id="{D9E41FFD-97F2-839A-A085-68C446EBAC49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연령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9DFB80-3000-0C25-CF96-4EFC4533DE0B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782402-C40E-B4A4-ABBC-B9D6322AAE81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9AE41C5-96E1-098A-2564-A55CC274B35E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" name="모서리가 둥근 사각형 설명선[R] 16">
            <a:extLst>
              <a:ext uri="{FF2B5EF4-FFF2-40B4-BE49-F238E27FC236}">
                <a16:creationId xmlns:a16="http://schemas.microsoft.com/office/drawing/2014/main" id="{D5C77C6F-959E-EEE6-CBBD-CC2F8DE68C75}"/>
              </a:ext>
            </a:extLst>
          </p:cNvPr>
          <p:cNvSpPr/>
          <p:nvPr/>
        </p:nvSpPr>
        <p:spPr>
          <a:xfrm>
            <a:off x="659982" y="5608819"/>
            <a:ext cx="1247365" cy="596871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고객 특징</a:t>
            </a:r>
            <a:endParaRPr kumimoji="1" lang="ko-KR" altLang="en-US" sz="1600" b="1" dirty="0">
              <a:solidFill>
                <a:schemeClr val="bg1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8175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DD1D08C-E189-CD42-8375-AA1DAF7B3B9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[R] 16">
            <a:extLst>
              <a:ext uri="{FF2B5EF4-FFF2-40B4-BE49-F238E27FC236}">
                <a16:creationId xmlns:a16="http://schemas.microsoft.com/office/drawing/2014/main" id="{EEB15C81-E0F9-08C4-A83D-17BF1FA8ECE6}"/>
              </a:ext>
            </a:extLst>
          </p:cNvPr>
          <p:cNvSpPr/>
          <p:nvPr/>
        </p:nvSpPr>
        <p:spPr>
          <a:xfrm>
            <a:off x="6007099" y="1911138"/>
            <a:ext cx="5696553" cy="2136382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타겟 </a:t>
            </a:r>
            <a:r>
              <a:rPr kumimoji="1" lang="ko-KR" altLang="en-US" sz="1600" b="1" dirty="0" err="1">
                <a:solidFill>
                  <a:schemeClr val="bg1"/>
                </a:solidFill>
                <a:ea typeface="Tmon몬소리 Black" panose="02000A03000000000000"/>
              </a:rPr>
              <a:t>유통사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 내 </a:t>
            </a:r>
            <a:endParaRPr kumimoji="1" lang="en-US" altLang="ko-KR" sz="1600" b="1" dirty="0">
              <a:solidFill>
                <a:schemeClr val="bg1"/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연령별 총 매출은 </a:t>
            </a:r>
            <a:r>
              <a:rPr kumimoji="1" lang="en-US" altLang="ko-KR" sz="1600" b="1" dirty="0">
                <a:solidFill>
                  <a:schemeClr val="bg1"/>
                </a:solidFill>
                <a:ea typeface="Tmon몬소리 Black" panose="02000A03000000000000"/>
              </a:rPr>
              <a:t>40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대 </a:t>
            </a:r>
            <a:r>
              <a:rPr kumimoji="1" lang="en-US" altLang="ko-KR" sz="1600" b="1" dirty="0">
                <a:solidFill>
                  <a:schemeClr val="bg1"/>
                </a:solidFill>
                <a:ea typeface="Tmon몬소리 Black" panose="02000A03000000000000"/>
              </a:rPr>
              <a:t>30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대 </a:t>
            </a:r>
            <a:r>
              <a:rPr kumimoji="1" lang="en-US" altLang="ko-KR" sz="1600" b="1" dirty="0">
                <a:solidFill>
                  <a:schemeClr val="bg1"/>
                </a:solidFill>
                <a:ea typeface="Tmon몬소리 Black" panose="02000A03000000000000"/>
              </a:rPr>
              <a:t>50</a:t>
            </a: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대 순으로 많으며 </a:t>
            </a:r>
            <a:endParaRPr kumimoji="1" lang="en-US" altLang="ko-KR" sz="1600" b="1" dirty="0">
              <a:solidFill>
                <a:schemeClr val="bg1"/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ea typeface="Tmon몬소리 Black" panose="02000A03000000000000"/>
              </a:rPr>
              <a:t>여성이 주를 이룸</a:t>
            </a:r>
            <a:endParaRPr kumimoji="1" lang="en-US" altLang="ko-KR" sz="1600" b="1" dirty="0">
              <a:solidFill>
                <a:schemeClr val="bg1"/>
              </a:solidFill>
              <a:ea typeface="Tmon몬소리 Black" panose="02000A0300000000000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E6B924-E501-2747-0F78-B3CED86C856F}"/>
              </a:ext>
            </a:extLst>
          </p:cNvPr>
          <p:cNvGrpSpPr/>
          <p:nvPr/>
        </p:nvGrpSpPr>
        <p:grpSpPr>
          <a:xfrm>
            <a:off x="228600" y="1470509"/>
            <a:ext cx="5461000" cy="5154022"/>
            <a:chOff x="266700" y="1605988"/>
            <a:chExt cx="5461000" cy="515402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162288-A788-6E84-27BC-810FFB54A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4" t="13511" r="23999" b="15741"/>
            <a:stretch/>
          </p:blipFill>
          <p:spPr>
            <a:xfrm>
              <a:off x="266700" y="1908076"/>
              <a:ext cx="5461000" cy="48519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A7422-DA96-E72F-0B6F-86A08ACEE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4" r="23999" b="93524"/>
            <a:stretch/>
          </p:blipFill>
          <p:spPr>
            <a:xfrm>
              <a:off x="266700" y="1605988"/>
              <a:ext cx="5461000" cy="444176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28FD8DF-CCED-7AC0-FFAF-8164741C3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87" y="4368803"/>
            <a:ext cx="5426866" cy="1934896"/>
          </a:xfrm>
          <a:prstGeom prst="rect">
            <a:avLst/>
          </a:prstGeom>
        </p:spPr>
      </p:pic>
      <p:sp>
        <p:nvSpPr>
          <p:cNvPr id="19" name="자유형: 도형 19">
            <a:extLst>
              <a:ext uri="{FF2B5EF4-FFF2-40B4-BE49-F238E27FC236}">
                <a16:creationId xmlns:a16="http://schemas.microsoft.com/office/drawing/2014/main" id="{74993664-3B72-D261-0A55-C5B2AA917ADB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0" name="자유형: 도형 18">
            <a:extLst>
              <a:ext uri="{FF2B5EF4-FFF2-40B4-BE49-F238E27FC236}">
                <a16:creationId xmlns:a16="http://schemas.microsoft.com/office/drawing/2014/main" id="{095728C8-491E-488A-4B19-0D5E39B185AC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연령 타겟팅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3D9361-30A4-7847-EFA8-6986A53E9F66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FA8948-10AB-34B2-883A-426A41CA497E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886F190-C6AF-1C0E-B2B1-1891BCD47AE3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5" name="모서리가 둥근 사각형 설명선[R] 16">
            <a:extLst>
              <a:ext uri="{FF2B5EF4-FFF2-40B4-BE49-F238E27FC236}">
                <a16:creationId xmlns:a16="http://schemas.microsoft.com/office/drawing/2014/main" id="{1C5D25B1-BB29-251D-74CA-62DD0527AC12}"/>
              </a:ext>
            </a:extLst>
          </p:cNvPr>
          <p:cNvSpPr/>
          <p:nvPr/>
        </p:nvSpPr>
        <p:spPr>
          <a:xfrm>
            <a:off x="6047639" y="1220244"/>
            <a:ext cx="1247365" cy="596871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Tmon몬소리 Black" panose="02000A03000000000000"/>
                <a:ea typeface="Tmon몬소리 Black" panose="02000A03000000000000"/>
              </a:rPr>
              <a:t>고객 특징</a:t>
            </a:r>
          </a:p>
        </p:txBody>
      </p:sp>
    </p:spTree>
    <p:extLst>
      <p:ext uri="{BB962C8B-B14F-4D97-AF65-F5344CB8AC3E}">
        <p14:creationId xmlns:p14="http://schemas.microsoft.com/office/powerpoint/2010/main" val="221768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20">
            <a:extLst>
              <a:ext uri="{FF2B5EF4-FFF2-40B4-BE49-F238E27FC236}">
                <a16:creationId xmlns:a16="http://schemas.microsoft.com/office/drawing/2014/main" id="{914E864B-9D23-4A48-4253-9009D54DDA14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F084826A-5722-C26C-2EEB-77D93DE69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046490"/>
              </p:ext>
            </p:extLst>
          </p:nvPr>
        </p:nvGraphicFramePr>
        <p:xfrm>
          <a:off x="247222" y="2296490"/>
          <a:ext cx="3180335" cy="124389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90893">
                  <a:extLst>
                    <a:ext uri="{9D8B030D-6E8A-4147-A177-3AD203B41FA5}">
                      <a16:colId xmlns:a16="http://schemas.microsoft.com/office/drawing/2014/main" val="590911214"/>
                    </a:ext>
                  </a:extLst>
                </a:gridCol>
                <a:gridCol w="848042">
                  <a:extLst>
                    <a:ext uri="{9D8B030D-6E8A-4147-A177-3AD203B41FA5}">
                      <a16:colId xmlns:a16="http://schemas.microsoft.com/office/drawing/2014/main" val="660056334"/>
                    </a:ext>
                  </a:extLst>
                </a:gridCol>
                <a:gridCol w="619316">
                  <a:extLst>
                    <a:ext uri="{9D8B030D-6E8A-4147-A177-3AD203B41FA5}">
                      <a16:colId xmlns:a16="http://schemas.microsoft.com/office/drawing/2014/main" val="920889100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536155849"/>
                    </a:ext>
                  </a:extLst>
                </a:gridCol>
              </a:tblGrid>
              <a:tr h="25725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DEMO.csv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98596"/>
                  </a:ext>
                </a:extLst>
              </a:tr>
              <a:tr h="304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CUST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MA_</a:t>
                      </a:r>
                      <a:r>
                        <a:rPr lang="en-US" altLang="ko-KR" sz="1200" b="1" dirty="0">
                          <a:ea typeface="Tmon몬소리 Black" panose="02000A03000000000000"/>
                        </a:rPr>
                        <a:t>FEM</a:t>
                      </a:r>
                      <a:endParaRPr lang="ko-KR" altLang="en-US" sz="1200" b="1" dirty="0">
                        <a:ea typeface="Tmon몬소리 Black" panose="02000A03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AGES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ZON_</a:t>
                      </a:r>
                      <a:r>
                        <a:rPr lang="en-US" altLang="ko-KR" sz="1200" b="1" dirty="0"/>
                        <a:t>HLV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62854"/>
                  </a:ext>
                </a:extLst>
              </a:tr>
              <a:tr h="634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고객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고유번호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성별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Tmon몬소리 Black"/>
                          <a:ea typeface="Tmon몬소리 Black" panose="02000A03000000000000"/>
                        </a:rPr>
                        <a:t>20~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70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지역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대분류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코드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83028"/>
                  </a:ext>
                </a:extLst>
              </a:tr>
            </a:tbl>
          </a:graphicData>
        </a:graphic>
      </p:graphicFrame>
      <p:graphicFrame>
        <p:nvGraphicFramePr>
          <p:cNvPr id="21" name="표 9">
            <a:extLst>
              <a:ext uri="{FF2B5EF4-FFF2-40B4-BE49-F238E27FC236}">
                <a16:creationId xmlns:a16="http://schemas.microsoft.com/office/drawing/2014/main" id="{0F8442A4-20D9-1EB8-D7DF-D012E7C7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63551"/>
              </p:ext>
            </p:extLst>
          </p:nvPr>
        </p:nvGraphicFramePr>
        <p:xfrm>
          <a:off x="8475614" y="2134102"/>
          <a:ext cx="3407220" cy="14062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90893">
                  <a:extLst>
                    <a:ext uri="{9D8B030D-6E8A-4147-A177-3AD203B41FA5}">
                      <a16:colId xmlns:a16="http://schemas.microsoft.com/office/drawing/2014/main" val="590911214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660056334"/>
                    </a:ext>
                  </a:extLst>
                </a:gridCol>
                <a:gridCol w="856742">
                  <a:extLst>
                    <a:ext uri="{9D8B030D-6E8A-4147-A177-3AD203B41FA5}">
                      <a16:colId xmlns:a16="http://schemas.microsoft.com/office/drawing/2014/main" val="920889100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3536155849"/>
                    </a:ext>
                  </a:extLst>
                </a:gridCol>
              </a:tblGrid>
              <a:tr h="2357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PD_CLAC.csv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821826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PD_C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PD_NM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CLAC_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HLV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CLAC_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MCLS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62854"/>
                  </a:ext>
                </a:extLst>
              </a:tr>
              <a:tr h="644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상품코드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상품명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상품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대분류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상품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중분류 명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83028"/>
                  </a:ext>
                </a:extLst>
              </a:tr>
            </a:tbl>
          </a:graphicData>
        </a:graphic>
      </p:graphicFrame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B7A5C83D-41CC-19F0-1D2D-F3676A7D5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78066"/>
              </p:ext>
            </p:extLst>
          </p:nvPr>
        </p:nvGraphicFramePr>
        <p:xfrm>
          <a:off x="3814512" y="1638012"/>
          <a:ext cx="4274146" cy="190237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3028568942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1882856160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1422341323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781813078"/>
                    </a:ext>
                  </a:extLst>
                </a:gridCol>
                <a:gridCol w="780376">
                  <a:extLst>
                    <a:ext uri="{9D8B030D-6E8A-4147-A177-3AD203B41FA5}">
                      <a16:colId xmlns:a16="http://schemas.microsoft.com/office/drawing/2014/main" val="3947120318"/>
                    </a:ext>
                  </a:extLst>
                </a:gridCol>
              </a:tblGrid>
              <a:tr h="30489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PDDE.csv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725237"/>
                  </a:ext>
                </a:extLst>
              </a:tr>
              <a:tr h="304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CUST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RCT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CHNL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COP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PD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214305"/>
                  </a:ext>
                </a:extLst>
              </a:tr>
              <a:tr h="505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고객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고유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장바구니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온</a:t>
                      </a:r>
                      <a:r>
                        <a:rPr lang="en-US" altLang="ko-KR" sz="105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오프라인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제휴사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상품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021607"/>
                  </a:ext>
                </a:extLst>
              </a:tr>
              <a:tr h="2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BR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DE_</a:t>
                      </a:r>
                      <a:r>
                        <a:rPr lang="en-US" altLang="ko-KR" sz="1200" b="1" dirty="0"/>
                        <a:t>DT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DE_</a:t>
                      </a:r>
                      <a:r>
                        <a:rPr lang="en-US" altLang="ko-KR" sz="1200" b="1" dirty="0"/>
                        <a:t>HR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BUY_</a:t>
                      </a:r>
                      <a:r>
                        <a:rPr lang="en-US" altLang="ko-KR" sz="1200" b="1" dirty="0"/>
                        <a:t>AM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BUY_CT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731042"/>
                  </a:ext>
                </a:extLst>
              </a:tr>
              <a:tr h="505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구매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점포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구매 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구매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구매 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Tmon몬소리 Black"/>
                          <a:ea typeface="Tmon몬소리 Black" panose="02000A03000000000000"/>
                        </a:rPr>
                        <a:t>구매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수량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546093"/>
                  </a:ext>
                </a:extLst>
              </a:tr>
            </a:tbl>
          </a:graphicData>
        </a:graphic>
      </p:graphicFrame>
      <p:grpSp>
        <p:nvGrpSpPr>
          <p:cNvPr id="72" name="그룹 71">
            <a:extLst>
              <a:ext uri="{FF2B5EF4-FFF2-40B4-BE49-F238E27FC236}">
                <a16:creationId xmlns:a16="http://schemas.microsoft.com/office/drawing/2014/main" id="{BF32469A-9B65-467F-4D2E-EA490BD67B0F}"/>
              </a:ext>
            </a:extLst>
          </p:cNvPr>
          <p:cNvGrpSpPr/>
          <p:nvPr/>
        </p:nvGrpSpPr>
        <p:grpSpPr>
          <a:xfrm>
            <a:off x="67377" y="1196266"/>
            <a:ext cx="12026300" cy="2441990"/>
            <a:chOff x="67377" y="1462540"/>
            <a:chExt cx="12026300" cy="2533966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44A3289-9E8F-CD89-60E3-B930A179DF1D}"/>
                </a:ext>
              </a:extLst>
            </p:cNvPr>
            <p:cNvSpPr/>
            <p:nvPr/>
          </p:nvSpPr>
          <p:spPr>
            <a:xfrm>
              <a:off x="67377" y="1714436"/>
              <a:ext cx="12026300" cy="2282070"/>
            </a:xfrm>
            <a:prstGeom prst="rect">
              <a:avLst/>
            </a:prstGeom>
            <a:noFill/>
            <a:ln w="28575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DDA53765-638B-63AF-F74A-F6188A89AB27}"/>
                </a:ext>
              </a:extLst>
            </p:cNvPr>
            <p:cNvSpPr/>
            <p:nvPr/>
          </p:nvSpPr>
          <p:spPr>
            <a:xfrm>
              <a:off x="177370" y="1462540"/>
              <a:ext cx="2202426" cy="503792"/>
            </a:xfrm>
            <a:prstGeom prst="roundRect">
              <a:avLst/>
            </a:prstGeom>
            <a:solidFill>
              <a:srgbClr val="ED4030"/>
            </a:solidFill>
            <a:ln w="38100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사용 데이터</a:t>
              </a:r>
            </a:p>
          </p:txBody>
        </p:sp>
      </p:grpSp>
      <p:graphicFrame>
        <p:nvGraphicFramePr>
          <p:cNvPr id="73" name="표 9">
            <a:extLst>
              <a:ext uri="{FF2B5EF4-FFF2-40B4-BE49-F238E27FC236}">
                <a16:creationId xmlns:a16="http://schemas.microsoft.com/office/drawing/2014/main" id="{F42AA5BC-BBB2-1399-85CD-4AF3D8D51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56893"/>
              </p:ext>
            </p:extLst>
          </p:nvPr>
        </p:nvGraphicFramePr>
        <p:xfrm>
          <a:off x="8768646" y="4394620"/>
          <a:ext cx="3155542" cy="16928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43132">
                  <a:extLst>
                    <a:ext uri="{9D8B030D-6E8A-4147-A177-3AD203B41FA5}">
                      <a16:colId xmlns:a16="http://schemas.microsoft.com/office/drawing/2014/main" val="590911214"/>
                    </a:ext>
                  </a:extLst>
                </a:gridCol>
                <a:gridCol w="1051208">
                  <a:extLst>
                    <a:ext uri="{9D8B030D-6E8A-4147-A177-3AD203B41FA5}">
                      <a16:colId xmlns:a16="http://schemas.microsoft.com/office/drawing/2014/main" val="660056334"/>
                    </a:ext>
                  </a:extLst>
                </a:gridCol>
                <a:gridCol w="1061202">
                  <a:extLst>
                    <a:ext uri="{9D8B030D-6E8A-4147-A177-3AD203B41FA5}">
                      <a16:colId xmlns:a16="http://schemas.microsoft.com/office/drawing/2014/main" val="920889100"/>
                    </a:ext>
                  </a:extLst>
                </a:gridCol>
              </a:tblGrid>
              <a:tr h="2199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LPAY.csv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980204"/>
                  </a:ext>
                </a:extLst>
              </a:tr>
              <a:tr h="197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CUST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COP-C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RCT_NO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62854"/>
                  </a:ext>
                </a:extLst>
              </a:tr>
              <a:tr h="419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고객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제휴사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영수증 번호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83028"/>
                  </a:ext>
                </a:extLst>
              </a:tr>
              <a:tr h="227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DE_DT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mon몬소리 Black"/>
                          <a:ea typeface="Tmon몬소리 Black" panose="02000A03000000000000"/>
                        </a:rPr>
                        <a:t>DE_HR</a:t>
                      </a:r>
                      <a:endParaRPr lang="ko-KR" altLang="en-US" sz="1200" b="1" dirty="0">
                        <a:latin typeface="Tmon몬소리 Black"/>
                        <a:ea typeface="Tmon몬소리 Black" panose="02000A03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BUY_AM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496028"/>
                  </a:ext>
                </a:extLst>
              </a:tr>
              <a:tr h="419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이용일자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Tmon몬소리 Black"/>
                          <a:ea typeface="Tmon몬소리 Black" panose="02000A03000000000000"/>
                        </a:rPr>
                        <a:t>이용시간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이용금액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922061"/>
                  </a:ext>
                </a:extLst>
              </a:tr>
            </a:tbl>
          </a:graphicData>
        </a:graphic>
      </p:graphicFrame>
      <p:graphicFrame>
        <p:nvGraphicFramePr>
          <p:cNvPr id="74" name="표 12">
            <a:extLst>
              <a:ext uri="{FF2B5EF4-FFF2-40B4-BE49-F238E27FC236}">
                <a16:creationId xmlns:a16="http://schemas.microsoft.com/office/drawing/2014/main" id="{6D7D2F6E-EEF2-A1DA-20E4-BABED1FA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33070"/>
              </p:ext>
            </p:extLst>
          </p:nvPr>
        </p:nvGraphicFramePr>
        <p:xfrm>
          <a:off x="194265" y="4829435"/>
          <a:ext cx="3928808" cy="123721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3028568942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882856160"/>
                    </a:ext>
                  </a:extLst>
                </a:gridCol>
                <a:gridCol w="924306">
                  <a:extLst>
                    <a:ext uri="{9D8B030D-6E8A-4147-A177-3AD203B41FA5}">
                      <a16:colId xmlns:a16="http://schemas.microsoft.com/office/drawing/2014/main" val="1422341323"/>
                    </a:ext>
                  </a:extLst>
                </a:gridCol>
                <a:gridCol w="1044892">
                  <a:extLst>
                    <a:ext uri="{9D8B030D-6E8A-4147-A177-3AD203B41FA5}">
                      <a16:colId xmlns:a16="http://schemas.microsoft.com/office/drawing/2014/main" val="781813078"/>
                    </a:ext>
                  </a:extLst>
                </a:gridCol>
              </a:tblGrid>
              <a:tr h="32049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BR.csv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25133"/>
                  </a:ext>
                </a:extLst>
              </a:tr>
              <a:tr h="344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BR_C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COP_C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ZON_HLV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ZON_MCLS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214305"/>
                  </a:ext>
                </a:extLst>
              </a:tr>
              <a:tr h="571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고객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고유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장바구니 번호</a:t>
                      </a:r>
                      <a:endParaRPr lang="ko-KR" altLang="en-US" sz="1100" dirty="0">
                        <a:latin typeface="Tmon몬소리 Black"/>
                        <a:ea typeface="Tmon몬소리 Black" panose="02000A03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온</a:t>
                      </a:r>
                      <a:r>
                        <a:rPr lang="en-US" altLang="ko-KR" sz="110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오프라인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제휴사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021607"/>
                  </a:ext>
                </a:extLst>
              </a:tr>
            </a:tbl>
          </a:graphicData>
        </a:graphic>
      </p:graphicFrame>
      <p:graphicFrame>
        <p:nvGraphicFramePr>
          <p:cNvPr id="75" name="표 9">
            <a:extLst>
              <a:ext uri="{FF2B5EF4-FFF2-40B4-BE49-F238E27FC236}">
                <a16:creationId xmlns:a16="http://schemas.microsoft.com/office/drawing/2014/main" id="{59E7D683-0E2D-2025-AA72-2C68B8A61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31280"/>
              </p:ext>
            </p:extLst>
          </p:nvPr>
        </p:nvGraphicFramePr>
        <p:xfrm>
          <a:off x="4384355" y="4406466"/>
          <a:ext cx="4123009" cy="16748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75649">
                  <a:extLst>
                    <a:ext uri="{9D8B030D-6E8A-4147-A177-3AD203B41FA5}">
                      <a16:colId xmlns:a16="http://schemas.microsoft.com/office/drawing/2014/main" val="590911214"/>
                    </a:ext>
                  </a:extLst>
                </a:gridCol>
                <a:gridCol w="1141885">
                  <a:extLst>
                    <a:ext uri="{9D8B030D-6E8A-4147-A177-3AD203B41FA5}">
                      <a16:colId xmlns:a16="http://schemas.microsoft.com/office/drawing/2014/main" val="660056334"/>
                    </a:ext>
                  </a:extLst>
                </a:gridCol>
                <a:gridCol w="968326">
                  <a:extLst>
                    <a:ext uri="{9D8B030D-6E8A-4147-A177-3AD203B41FA5}">
                      <a16:colId xmlns:a16="http://schemas.microsoft.com/office/drawing/2014/main" val="920889100"/>
                    </a:ext>
                  </a:extLst>
                </a:gridCol>
                <a:gridCol w="937149">
                  <a:extLst>
                    <a:ext uri="{9D8B030D-6E8A-4147-A177-3AD203B41FA5}">
                      <a16:colId xmlns:a16="http://schemas.microsoft.com/office/drawing/2014/main" val="3536155849"/>
                    </a:ext>
                  </a:extLst>
                </a:gridCol>
              </a:tblGrid>
              <a:tr h="21405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COP_U.csv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98596"/>
                  </a:ext>
                </a:extLst>
              </a:tr>
              <a:tr h="19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CUST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RCT_NO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COP_C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BR_C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62854"/>
                  </a:ext>
                </a:extLst>
              </a:tr>
              <a:tr h="39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고객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고유번호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영수증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제휴사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점포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코드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83028"/>
                  </a:ext>
                </a:extLst>
              </a:tr>
              <a:tr h="19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DE_DT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VST_DT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DE_HR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BUY_AM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847728"/>
                  </a:ext>
                </a:extLst>
              </a:tr>
              <a:tr h="39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이용일자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방문일자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이용시간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이용금액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383919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70A809-AA20-5E75-C9A1-6831797F6150}"/>
              </a:ext>
            </a:extLst>
          </p:cNvPr>
          <p:cNvGrpSpPr/>
          <p:nvPr/>
        </p:nvGrpSpPr>
        <p:grpSpPr>
          <a:xfrm>
            <a:off x="67377" y="4003112"/>
            <a:ext cx="12026300" cy="2615333"/>
            <a:chOff x="67377" y="1909432"/>
            <a:chExt cx="12026300" cy="261533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398DE6F-4884-E7B3-172F-6C3D65918805}"/>
                </a:ext>
              </a:extLst>
            </p:cNvPr>
            <p:cNvSpPr/>
            <p:nvPr/>
          </p:nvSpPr>
          <p:spPr>
            <a:xfrm>
              <a:off x="67377" y="2136362"/>
              <a:ext cx="12026300" cy="2388403"/>
            </a:xfrm>
            <a:prstGeom prst="rect">
              <a:avLst/>
            </a:prstGeom>
            <a:noFill/>
            <a:ln w="28575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EED442B-46C2-4D80-536C-7880A228BCAF}"/>
                </a:ext>
              </a:extLst>
            </p:cNvPr>
            <p:cNvSpPr/>
            <p:nvPr/>
          </p:nvSpPr>
          <p:spPr>
            <a:xfrm>
              <a:off x="194265" y="1909432"/>
              <a:ext cx="2202426" cy="503792"/>
            </a:xfrm>
            <a:prstGeom prst="roundRect">
              <a:avLst/>
            </a:prstGeom>
            <a:solidFill>
              <a:srgbClr val="ED4030"/>
            </a:solidFill>
            <a:ln w="38100">
              <a:solidFill>
                <a:srgbClr val="ED4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사용</a:t>
              </a:r>
              <a:r>
                <a:rPr lang="en-US" altLang="ko-KR" b="1" dirty="0"/>
                <a:t>x </a:t>
              </a:r>
              <a:r>
                <a:rPr lang="ko-KR" altLang="en-US" b="1" dirty="0"/>
                <a:t>데이터</a:t>
              </a:r>
            </a:p>
          </p:txBody>
        </p:sp>
      </p:grpSp>
      <p:sp>
        <p:nvSpPr>
          <p:cNvPr id="79" name="모서리가 둥근 사각형 설명선[R] 16">
            <a:extLst>
              <a:ext uri="{FF2B5EF4-FFF2-40B4-BE49-F238E27FC236}">
                <a16:creationId xmlns:a16="http://schemas.microsoft.com/office/drawing/2014/main" id="{D66B8A0C-4B62-F122-CAA2-22B05DDAD6AA}"/>
              </a:ext>
            </a:extLst>
          </p:cNvPr>
          <p:cNvSpPr/>
          <p:nvPr/>
        </p:nvSpPr>
        <p:spPr>
          <a:xfrm>
            <a:off x="1345566" y="6239819"/>
            <a:ext cx="9212037" cy="319088"/>
          </a:xfrm>
          <a:prstGeom prst="wedgeRoundRectCallout">
            <a:avLst>
              <a:gd name="adj1" fmla="val -49642"/>
              <a:gd name="adj2" fmla="val 32006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ea typeface="Tmon몬소리 Black" panose="02000A03000000000000"/>
              </a:rPr>
              <a:t>고객 구매 데이터 기반 상품 군을 유추할 수 없기 때문 해당 파일은 사용</a:t>
            </a:r>
            <a:r>
              <a:rPr kumimoji="1" lang="en-US" altLang="ko-KR" sz="1400" b="1" dirty="0">
                <a:solidFill>
                  <a:schemeClr val="bg1"/>
                </a:solidFill>
                <a:ea typeface="Tmon몬소리 Black" panose="02000A03000000000000"/>
              </a:rPr>
              <a:t>x</a:t>
            </a:r>
          </a:p>
        </p:txBody>
      </p:sp>
      <p:sp>
        <p:nvSpPr>
          <p:cNvPr id="81" name="자유형: 도형 19">
            <a:extLst>
              <a:ext uri="{FF2B5EF4-FFF2-40B4-BE49-F238E27FC236}">
                <a16:creationId xmlns:a16="http://schemas.microsoft.com/office/drawing/2014/main" id="{B64BDC9B-B122-354D-4D31-6A96E7DC151D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82" name="자유형: 도형 18">
            <a:extLst>
              <a:ext uri="{FF2B5EF4-FFF2-40B4-BE49-F238E27FC236}">
                <a16:creationId xmlns:a16="http://schemas.microsoft.com/office/drawing/2014/main" id="{E9BE62DC-0E01-5479-D50D-7F1A4B047EF9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데이터 설명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B07957-01A4-3028-3523-5E21FC7CC2AD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82D3E43-4617-364C-8040-BD11ECAF32F9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2AB1915-553E-FA8F-18A5-E48044D03EBE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777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7AAF3460-FF58-509C-61C1-BB7D6568B5FF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6E3D323E-AD80-779D-136F-FB464591635F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93B577FC-BDA8-DE57-5B7D-C7BB5479C524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세그먼트 설명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FB1F96-23EA-16CB-34FE-93BAABEC9D73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108690-82C3-1BEE-F14A-71816C1DBB8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61D7DC-91FA-06E7-E088-C7A1C1C4789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41D50-6603-E43D-D214-B2B9E5566563}"/>
              </a:ext>
            </a:extLst>
          </p:cNvPr>
          <p:cNvSpPr/>
          <p:nvPr/>
        </p:nvSpPr>
        <p:spPr>
          <a:xfrm>
            <a:off x="587981" y="1130900"/>
            <a:ext cx="10577323" cy="16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Key Point : “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관계성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타 플랫폼에는 선물하기 기능에서 관계성에 관한 세그먼트가 없음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주는 사람과 받는 사람의 관계에 따라 선물을 선택하는 것이 달라짐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관계성을 고려한 선물을 추천함으로써 선물 고르는 시간을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줄여줌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2A8349-383F-CD54-DD25-A7C8357A806A}"/>
              </a:ext>
            </a:extLst>
          </p:cNvPr>
          <p:cNvSpPr/>
          <p:nvPr/>
        </p:nvSpPr>
        <p:spPr>
          <a:xfrm>
            <a:off x="182879" y="4750147"/>
            <a:ext cx="5524901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직장동료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공적인 관계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+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사적인 관계를 고려한 보편적인 세그먼트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선물을 주고 싶은데 친구처럼 가벼운 선물을 주기에는 </a:t>
            </a:r>
            <a:r>
              <a:rPr lang="ko-KR" altLang="en-US" sz="1200" b="1" i="1" u="sng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아닌것</a:t>
            </a: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같고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…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너무 비싼 선물 주기에는 부담스럽고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… </a:t>
            </a: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그런 사람들을 위한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</a:t>
            </a: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선물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</a:t>
            </a: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추천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C40638-7F15-ECE8-7A9F-57818896AAA3}"/>
              </a:ext>
            </a:extLst>
          </p:cNvPr>
          <p:cNvSpPr/>
          <p:nvPr/>
        </p:nvSpPr>
        <p:spPr>
          <a:xfrm>
            <a:off x="6096000" y="4750147"/>
            <a:ext cx="5374940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육아맘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육아에 지친 사람들을 위한 선물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 때문에 본인을 위한 소비가 부족한 사람들에게 </a:t>
            </a:r>
            <a:endParaRPr lang="en-US" altLang="ko-KR" sz="1200" b="1" i="1" u="sng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 </a:t>
            </a:r>
            <a:r>
              <a:rPr lang="ko-KR" altLang="en-US" sz="1200" b="1" i="1" u="sng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번쯤은</a:t>
            </a:r>
            <a:r>
              <a:rPr lang="ko-KR" altLang="en-US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그분들을 위한 선물은 </a:t>
            </a:r>
            <a:r>
              <a:rPr lang="ko-KR" altLang="en-US" sz="1200" b="1" i="1" u="sng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어떤가요</a:t>
            </a:r>
            <a:r>
              <a:rPr lang="en-US" altLang="ko-KR" sz="12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?</a:t>
            </a:r>
            <a:endParaRPr lang="ko-KR" altLang="en-US" sz="1200" b="1" i="1" u="sng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10B9E-182A-9DFB-5F12-59B5E17BB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89" y="3823683"/>
            <a:ext cx="858911" cy="858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CD45B4-6222-9140-706F-39DA152AD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12" y="3691948"/>
            <a:ext cx="909029" cy="909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AD65A-074F-F8FB-01B3-4E044A5717F1}"/>
              </a:ext>
            </a:extLst>
          </p:cNvPr>
          <p:cNvSpPr txBox="1"/>
          <p:nvPr/>
        </p:nvSpPr>
        <p:spPr>
          <a:xfrm>
            <a:off x="659982" y="3376683"/>
            <a:ext cx="116881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58101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00B9BBDC-EAE5-592D-6A90-8C44D60FB4DF}"/>
              </a:ext>
            </a:extLst>
          </p:cNvPr>
          <p:cNvSpPr txBox="1"/>
          <p:nvPr/>
        </p:nvSpPr>
        <p:spPr>
          <a:xfrm>
            <a:off x="2710972" y="3114248"/>
            <a:ext cx="885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11.5%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9" name="원호 48">
            <a:extLst>
              <a:ext uri="{FF2B5EF4-FFF2-40B4-BE49-F238E27FC236}">
                <a16:creationId xmlns:a16="http://schemas.microsoft.com/office/drawing/2014/main" id="{5AAFB337-4AFB-BEB3-BE85-B8C0900ACEB4}"/>
              </a:ext>
            </a:extLst>
          </p:cNvPr>
          <p:cNvSpPr/>
          <p:nvPr/>
        </p:nvSpPr>
        <p:spPr>
          <a:xfrm flipH="1">
            <a:off x="2214862" y="3930178"/>
            <a:ext cx="1883229" cy="1883229"/>
          </a:xfrm>
          <a:prstGeom prst="arc">
            <a:avLst>
              <a:gd name="adj1" fmla="val 10811388"/>
              <a:gd name="adj2" fmla="val 32148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Tmon몬소리 Black" panose="02000A0300000000000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4FEE5F-D493-85EA-44D8-14E942344E42}"/>
              </a:ext>
            </a:extLst>
          </p:cNvPr>
          <p:cNvSpPr/>
          <p:nvPr/>
        </p:nvSpPr>
        <p:spPr>
          <a:xfrm>
            <a:off x="5207813" y="2739077"/>
            <a:ext cx="6381540" cy="267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직장동료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[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가정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평일 근무시간에 오프라인 쇼핑을 하지 못할 것이다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[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선별 조건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오프라인 데이터 중 주말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공휴일 구매 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제외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오프라인 데이터 중 근무 시간을 제외하고 구매한 고객 제외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E8BC442B-C0BA-F708-543B-C83CEB5A9E4F}"/>
              </a:ext>
            </a:extLst>
          </p:cNvPr>
          <p:cNvSpPr/>
          <p:nvPr/>
        </p:nvSpPr>
        <p:spPr>
          <a:xfrm flipH="1">
            <a:off x="2239152" y="3910869"/>
            <a:ext cx="1883229" cy="1883229"/>
          </a:xfrm>
          <a:prstGeom prst="arc">
            <a:avLst>
              <a:gd name="adj1" fmla="val 19144626"/>
              <a:gd name="adj2" fmla="val 14251"/>
            </a:avLst>
          </a:prstGeom>
          <a:ln w="635000">
            <a:solidFill>
              <a:srgbClr val="F53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7AAF3460-FF58-509C-61C1-BB7D6568B5FF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0F2B4E3-C980-7798-2ECD-357C73224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04" y="4413197"/>
            <a:ext cx="858911" cy="8589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AE98EF2-AAEA-2E87-DBBB-CC016639BAF3}"/>
              </a:ext>
            </a:extLst>
          </p:cNvPr>
          <p:cNvGrpSpPr/>
          <p:nvPr/>
        </p:nvGrpSpPr>
        <p:grpSpPr>
          <a:xfrm>
            <a:off x="375867" y="1682459"/>
            <a:ext cx="8325989" cy="707886"/>
            <a:chOff x="365623" y="1223796"/>
            <a:chExt cx="8325989" cy="70788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E330EB-A1C1-BD89-B232-39576C60A5A7}"/>
                </a:ext>
              </a:extLst>
            </p:cNvPr>
            <p:cNvSpPr/>
            <p:nvPr/>
          </p:nvSpPr>
          <p:spPr>
            <a:xfrm>
              <a:off x="365623" y="1223796"/>
              <a:ext cx="832598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GIVER :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관계에 따라 다양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RECEIVER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: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다수를 차지하는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30,40,50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대 포커스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CA1627-5306-CC84-7C1E-EA30A63EFA1D}"/>
                </a:ext>
              </a:extLst>
            </p:cNvPr>
            <p:cNvSpPr/>
            <p:nvPr/>
          </p:nvSpPr>
          <p:spPr>
            <a:xfrm>
              <a:off x="439366" y="1223796"/>
              <a:ext cx="792667" cy="34504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Tmon몬소리 Black" panose="02000A0300000000000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022B73D-7CD2-0106-2D97-A680BF11F907}"/>
                </a:ext>
              </a:extLst>
            </p:cNvPr>
            <p:cNvSpPr/>
            <p:nvPr/>
          </p:nvSpPr>
          <p:spPr>
            <a:xfrm>
              <a:off x="429740" y="1567493"/>
              <a:ext cx="1225805" cy="326181"/>
            </a:xfrm>
            <a:prstGeom prst="rect">
              <a:avLst/>
            </a:prstGeom>
            <a:noFill/>
            <a:ln>
              <a:solidFill>
                <a:srgbClr val="F53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Tmon몬소리 Black" panose="02000A03000000000000"/>
              </a:endParaRPr>
            </a:p>
          </p:txBody>
        </p:sp>
      </p:grp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6E3D323E-AD80-779D-136F-FB464591635F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93B577FC-BDA8-DE57-5B7D-C7BB5479C524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세그먼트 분류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FB1F96-23EA-16CB-34FE-93BAABEC9D73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108690-82C3-1BEE-F14A-71816C1DBB8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61D7DC-91FA-06E7-E088-C7A1C1C4789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BD0FA6-0F02-7362-3837-AE4DE2F83EBE}"/>
              </a:ext>
            </a:extLst>
          </p:cNvPr>
          <p:cNvSpPr txBox="1"/>
          <p:nvPr/>
        </p:nvSpPr>
        <p:spPr>
          <a:xfrm>
            <a:off x="2732893" y="3832181"/>
            <a:ext cx="11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a typeface="Tmon몬소리 Black" panose="02000A03000000000000"/>
              </a:rPr>
              <a:t>30~50</a:t>
            </a:r>
            <a:r>
              <a:rPr lang="ko-KR" altLang="en-US" sz="1200" b="1" dirty="0">
                <a:ea typeface="Tmon몬소리 Black" panose="02000A03000000000000"/>
              </a:rPr>
              <a:t>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EB667-31FA-CC8C-1D1F-910659192DA3}"/>
              </a:ext>
            </a:extLst>
          </p:cNvPr>
          <p:cNvSpPr txBox="1"/>
          <p:nvPr/>
        </p:nvSpPr>
        <p:spPr>
          <a:xfrm rot="17630775">
            <a:off x="1874276" y="4408981"/>
            <a:ext cx="7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Tmon몬소리 Black" panose="02000A03000000000000"/>
              </a:rPr>
              <a:t>직장인</a:t>
            </a:r>
          </a:p>
        </p:txBody>
      </p:sp>
    </p:spTree>
    <p:extLst>
      <p:ext uri="{BB962C8B-B14F-4D97-AF65-F5344CB8AC3E}">
        <p14:creationId xmlns:p14="http://schemas.microsoft.com/office/powerpoint/2010/main" val="20805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1233375" y="1660988"/>
            <a:ext cx="4792657" cy="11731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1" name="양쪽 모서리가 둥근 사각형 140"/>
          <p:cNvSpPr/>
          <p:nvPr/>
        </p:nvSpPr>
        <p:spPr>
          <a:xfrm rot="16200000" flipH="1">
            <a:off x="985401" y="1926032"/>
            <a:ext cx="1164865" cy="649869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54232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ea typeface="Tmon몬소리 Black" panose="02000A03000000000000"/>
              </a:rPr>
              <a:t>01</a:t>
            </a: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070180" y="1739796"/>
            <a:ext cx="3606130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주제선정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문제정의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해결방안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1228367" y="5051682"/>
            <a:ext cx="4792657" cy="11731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062754" y="5092045"/>
            <a:ext cx="3606129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모델링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추천 시스템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221682" y="3335157"/>
            <a:ext cx="4792657" cy="11731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056069" y="3375521"/>
            <a:ext cx="1399400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EDA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유통사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 타겟팅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연령 타겟팅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627828" y="2392986"/>
            <a:ext cx="4792657" cy="11731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462215" y="2433350"/>
            <a:ext cx="3606128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개인화 마케팅 전략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신규회원 외부유입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충성고객 전환유도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5675953" y="1359567"/>
            <a:ext cx="710306" cy="710306"/>
            <a:chOff x="1651388" y="2172798"/>
            <a:chExt cx="1083168" cy="1083168"/>
          </a:xfrm>
        </p:grpSpPr>
        <p:sp>
          <p:nvSpPr>
            <p:cNvPr id="159" name="타원 158"/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ea typeface="Tmon몬소리 Black" panose="02000A03000000000000"/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11065332" y="2087513"/>
            <a:ext cx="710306" cy="710306"/>
            <a:chOff x="8846116" y="4168827"/>
            <a:chExt cx="1083168" cy="1083168"/>
          </a:xfrm>
        </p:grpSpPr>
        <p:sp>
          <p:nvSpPr>
            <p:cNvPr id="162" name="타원 161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ea typeface="Tmon몬소리 Black" panose="02000A03000000000000"/>
              </a:endParaRPr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5701813" y="3033930"/>
            <a:ext cx="645470" cy="645470"/>
            <a:chOff x="8723358" y="1778931"/>
            <a:chExt cx="1083168" cy="1083168"/>
          </a:xfrm>
        </p:grpSpPr>
        <p:sp>
          <p:nvSpPr>
            <p:cNvPr id="165" name="타원 164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ea typeface="Tmon몬소리 Black" panose="02000A03000000000000"/>
              </a:endParaRPr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167" name="그룹 166"/>
          <p:cNvGrpSpPr/>
          <p:nvPr/>
        </p:nvGrpSpPr>
        <p:grpSpPr>
          <a:xfrm>
            <a:off x="5678016" y="4738807"/>
            <a:ext cx="645470" cy="645470"/>
            <a:chOff x="2899657" y="4303429"/>
            <a:chExt cx="1083168" cy="1083168"/>
          </a:xfrm>
        </p:grpSpPr>
        <p:sp>
          <p:nvSpPr>
            <p:cNvPr id="168" name="타원 167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ea typeface="Tmon몬소리 Black" panose="02000A03000000000000"/>
              </a:endParaRPr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170" name="양쪽 모서리가 둥근 사각형 169"/>
          <p:cNvSpPr/>
          <p:nvPr/>
        </p:nvSpPr>
        <p:spPr>
          <a:xfrm rot="16200000" flipH="1">
            <a:off x="980393" y="5310835"/>
            <a:ext cx="1164865" cy="649869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54232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ea typeface="Tmon몬소리 Black" panose="02000A03000000000000"/>
              </a:rPr>
              <a:t>03</a:t>
            </a: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71" name="양쪽 모서리가 둥근 사각형 170"/>
          <p:cNvSpPr/>
          <p:nvPr/>
        </p:nvSpPr>
        <p:spPr>
          <a:xfrm rot="16200000" flipH="1">
            <a:off x="971254" y="3592654"/>
            <a:ext cx="1164865" cy="649869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54232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ea typeface="Tmon몬소리 Black" panose="02000A03000000000000"/>
              </a:rPr>
              <a:t>02</a:t>
            </a: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72" name="양쪽 모서리가 둥근 사각형 171"/>
          <p:cNvSpPr/>
          <p:nvPr/>
        </p:nvSpPr>
        <p:spPr>
          <a:xfrm rot="16200000" flipH="1">
            <a:off x="6377400" y="2654922"/>
            <a:ext cx="1164865" cy="649869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54232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ea typeface="Tmon몬소리 Black" panose="02000A03000000000000"/>
              </a:rPr>
              <a:t>04</a:t>
            </a: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C0B5383-F6B4-FAC2-8160-567DCB469EDF}"/>
              </a:ext>
            </a:extLst>
          </p:cNvPr>
          <p:cNvSpPr/>
          <p:nvPr/>
        </p:nvSpPr>
        <p:spPr>
          <a:xfrm>
            <a:off x="6627828" y="4292908"/>
            <a:ext cx="4792657" cy="11731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0F682B-A24C-AE20-8428-231FE63543BC}"/>
              </a:ext>
            </a:extLst>
          </p:cNvPr>
          <p:cNvSpPr/>
          <p:nvPr/>
        </p:nvSpPr>
        <p:spPr>
          <a:xfrm>
            <a:off x="7462215" y="4370134"/>
            <a:ext cx="3606128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고도화 계획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고도화 전략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FCEBD4-6729-CDE8-80DA-217EF3BBD2DC}"/>
              </a:ext>
            </a:extLst>
          </p:cNvPr>
          <p:cNvGrpSpPr/>
          <p:nvPr/>
        </p:nvGrpSpPr>
        <p:grpSpPr>
          <a:xfrm>
            <a:off x="11065332" y="3987435"/>
            <a:ext cx="710306" cy="710306"/>
            <a:chOff x="8846116" y="4168827"/>
            <a:chExt cx="1083168" cy="108316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C189F27-240E-3506-CF25-ABA31E8225C0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A6696C-459B-0799-4A44-7C2D7EA4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sp>
        <p:nvSpPr>
          <p:cNvPr id="10" name="양쪽 모서리가 둥근 사각형 9">
            <a:extLst>
              <a:ext uri="{FF2B5EF4-FFF2-40B4-BE49-F238E27FC236}">
                <a16:creationId xmlns:a16="http://schemas.microsoft.com/office/drawing/2014/main" id="{76DE1C54-0444-E726-4EA9-C905E4E9AECD}"/>
              </a:ext>
            </a:extLst>
          </p:cNvPr>
          <p:cNvSpPr/>
          <p:nvPr/>
        </p:nvSpPr>
        <p:spPr>
          <a:xfrm rot="16200000" flipH="1">
            <a:off x="6377400" y="4554844"/>
            <a:ext cx="1164865" cy="649869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54232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rPr>
              <a:t>05</a:t>
            </a: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8967E4C-2223-C395-3985-7BD5E0271F5C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2" name="자유형: 도형 18">
            <a:extLst>
              <a:ext uri="{FF2B5EF4-FFF2-40B4-BE49-F238E27FC236}">
                <a16:creationId xmlns:a16="http://schemas.microsoft.com/office/drawing/2014/main" id="{AACFF215-A111-7657-FEFC-7ECF7DE5C576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목차</a:t>
            </a:r>
            <a:endParaRPr lang="ko-KR" altLang="en-US" sz="20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606D5-0D9F-B5A5-CE15-33E8FA4CC79C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4BCFEC0-27AA-3455-7BEF-00B45F679A47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859B149-6FD6-6EA9-71F9-D986F7B56E5C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cxnSp>
        <p:nvCxnSpPr>
          <p:cNvPr id="17" name="직선 연결선 20">
            <a:extLst>
              <a:ext uri="{FF2B5EF4-FFF2-40B4-BE49-F238E27FC236}">
                <a16:creationId xmlns:a16="http://schemas.microsoft.com/office/drawing/2014/main" id="{FD6947E7-9AC4-3D26-9A38-823506C7785B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7313A-1042-C9B5-67E9-15F077A317B8}"/>
              </a:ext>
            </a:extLst>
          </p:cNvPr>
          <p:cNvSpPr/>
          <p:nvPr/>
        </p:nvSpPr>
        <p:spPr>
          <a:xfrm>
            <a:off x="3785071" y="3508217"/>
            <a:ext cx="139940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데이터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세그먼트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세그먼트 분류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A3510-046A-2F4A-8846-2C18A33F3039}"/>
              </a:ext>
            </a:extLst>
          </p:cNvPr>
          <p:cNvSpPr txBox="1"/>
          <p:nvPr/>
        </p:nvSpPr>
        <p:spPr>
          <a:xfrm>
            <a:off x="3281318" y="2369959"/>
            <a:ext cx="118385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주제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53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4FEE5F-D493-85EA-44D8-14E942344E42}"/>
              </a:ext>
            </a:extLst>
          </p:cNvPr>
          <p:cNvSpPr/>
          <p:nvPr/>
        </p:nvSpPr>
        <p:spPr>
          <a:xfrm>
            <a:off x="5207812" y="2739077"/>
            <a:ext cx="6833391" cy="3414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육아맘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[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가정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 생활 용품을 일정 건수 이상 구매 했을 것이다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위 가정에 포함되지 않는 고객들 중 육아 용품을 일정 건수 이하로 구매한 고객은 선물 용도일 것이다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[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선별 조건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 관련 용품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100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여개의 제품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태깅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 관련 용품을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3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건 이상 구매했으면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육아맘으로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간주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7AAF3460-FF58-509C-61C1-BB7D6568B5FF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6E3D323E-AD80-779D-136F-FB464591635F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93B577FC-BDA8-DE57-5B7D-C7BB5479C524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세그먼트 분류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FB1F96-23EA-16CB-34FE-93BAABEC9D73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108690-82C3-1BEE-F14A-71816C1DBB8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61D7DC-91FA-06E7-E088-C7A1C1C4789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CBF75ED-E7EC-D335-60F6-22329A050D73}"/>
              </a:ext>
            </a:extLst>
          </p:cNvPr>
          <p:cNvSpPr/>
          <p:nvPr/>
        </p:nvSpPr>
        <p:spPr>
          <a:xfrm flipH="1">
            <a:off x="2241781" y="3896929"/>
            <a:ext cx="1883229" cy="1883229"/>
          </a:xfrm>
          <a:prstGeom prst="arc">
            <a:avLst>
              <a:gd name="adj1" fmla="val 10811388"/>
              <a:gd name="adj2" fmla="val 32148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Tmon몬소리 Black" panose="02000A030000000000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23032-64D8-F9ED-4CC3-B45CB6937606}"/>
              </a:ext>
            </a:extLst>
          </p:cNvPr>
          <p:cNvSpPr txBox="1"/>
          <p:nvPr/>
        </p:nvSpPr>
        <p:spPr>
          <a:xfrm>
            <a:off x="2678352" y="3114248"/>
            <a:ext cx="1019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10.9%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5F71E1-E08F-8D75-126A-5043FCBA6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02" y="4394028"/>
            <a:ext cx="909029" cy="909029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BC8D674E-8A0B-E6C6-96A1-ACE907941B78}"/>
              </a:ext>
            </a:extLst>
          </p:cNvPr>
          <p:cNvSpPr/>
          <p:nvPr/>
        </p:nvSpPr>
        <p:spPr>
          <a:xfrm flipH="1">
            <a:off x="2226313" y="3906927"/>
            <a:ext cx="1820242" cy="1883229"/>
          </a:xfrm>
          <a:prstGeom prst="arc">
            <a:avLst>
              <a:gd name="adj1" fmla="val 19003353"/>
              <a:gd name="adj2" fmla="val 14251"/>
            </a:avLst>
          </a:prstGeom>
          <a:noFill/>
          <a:ln w="635000">
            <a:solidFill>
              <a:srgbClr val="F53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Tmon몬소리 Black" panose="02000A0300000000000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22DF99-13A0-729E-94C4-772757843676}"/>
              </a:ext>
            </a:extLst>
          </p:cNvPr>
          <p:cNvGrpSpPr/>
          <p:nvPr/>
        </p:nvGrpSpPr>
        <p:grpSpPr>
          <a:xfrm>
            <a:off x="375867" y="1682459"/>
            <a:ext cx="8325989" cy="707886"/>
            <a:chOff x="365623" y="1223796"/>
            <a:chExt cx="8325989" cy="70788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5DE087A-C045-C492-514D-DD5A020E7EAA}"/>
                </a:ext>
              </a:extLst>
            </p:cNvPr>
            <p:cNvSpPr/>
            <p:nvPr/>
          </p:nvSpPr>
          <p:spPr>
            <a:xfrm>
              <a:off x="365623" y="1223796"/>
              <a:ext cx="832598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GIVER :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관계에 따라 다양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RECEIVER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: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다수를 차지하는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30,40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여성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97B1A7-E58B-0696-6D4F-29DB0D81B351}"/>
                </a:ext>
              </a:extLst>
            </p:cNvPr>
            <p:cNvSpPr/>
            <p:nvPr/>
          </p:nvSpPr>
          <p:spPr>
            <a:xfrm>
              <a:off x="439366" y="1223796"/>
              <a:ext cx="792667" cy="34504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Tmon몬소리 Black" panose="02000A0300000000000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4C034-60A4-5AF7-A76F-9D2B1774AEAD}"/>
                </a:ext>
              </a:extLst>
            </p:cNvPr>
            <p:cNvSpPr/>
            <p:nvPr/>
          </p:nvSpPr>
          <p:spPr>
            <a:xfrm>
              <a:off x="429740" y="1567493"/>
              <a:ext cx="1225805" cy="326181"/>
            </a:xfrm>
            <a:prstGeom prst="rect">
              <a:avLst/>
            </a:prstGeom>
            <a:noFill/>
            <a:ln>
              <a:solidFill>
                <a:srgbClr val="F53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Tmon몬소리 Black" panose="02000A0300000000000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BEEE8D-4F78-A3CD-A978-A76E17E26373}"/>
              </a:ext>
            </a:extLst>
          </p:cNvPr>
          <p:cNvSpPr txBox="1"/>
          <p:nvPr/>
        </p:nvSpPr>
        <p:spPr>
          <a:xfrm>
            <a:off x="2732893" y="3832181"/>
            <a:ext cx="11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a typeface="Tmon몬소리 Black" panose="02000A03000000000000"/>
              </a:rPr>
              <a:t>30~40</a:t>
            </a:r>
            <a:r>
              <a:rPr lang="ko-KR" altLang="en-US" sz="1200" b="1" dirty="0">
                <a:ea typeface="Tmon몬소리 Black" panose="02000A03000000000000"/>
              </a:rPr>
              <a:t>대 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8F21F3-7495-79D5-894B-708B870F574D}"/>
              </a:ext>
            </a:extLst>
          </p:cNvPr>
          <p:cNvSpPr txBox="1"/>
          <p:nvPr/>
        </p:nvSpPr>
        <p:spPr>
          <a:xfrm rot="17630775">
            <a:off x="1874276" y="4408981"/>
            <a:ext cx="7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ea typeface="Tmon몬소리 Black" panose="02000A03000000000000"/>
              </a:rPr>
              <a:t>육아맘</a:t>
            </a:r>
            <a:endParaRPr lang="ko-KR" altLang="en-US" sz="1200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012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73A229BB-7260-3965-D7DB-1A1852FF910F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" name="자유형: 도형 18">
            <a:extLst>
              <a:ext uri="{FF2B5EF4-FFF2-40B4-BE49-F238E27FC236}">
                <a16:creationId xmlns:a16="http://schemas.microsoft.com/office/drawing/2014/main" id="{AB3B188C-C5FF-9C59-4F19-0AECE0096667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</a:t>
            </a:r>
            <a:endParaRPr lang="ko-KR" altLang="en-US" sz="2000" b="1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490939-6F50-7811-564F-77B3A0A20C78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C71B52-E1AC-5964-3C00-E909BEAE8092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B447B1-DDCB-7380-4F95-E5F9A2776BF7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407F34-D98F-309F-4AE0-123E8F928F10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23BF3FF-066E-8E5E-C040-3A27A212E60B}"/>
              </a:ext>
            </a:extLst>
          </p:cNvPr>
          <p:cNvSpPr/>
          <p:nvPr/>
        </p:nvSpPr>
        <p:spPr>
          <a:xfrm>
            <a:off x="4495673" y="228600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DFFD7D-F5EA-5117-F81B-09CF69DFEE1A}"/>
              </a:ext>
            </a:extLst>
          </p:cNvPr>
          <p:cNvSpPr/>
          <p:nvPr/>
        </p:nvSpPr>
        <p:spPr>
          <a:xfrm>
            <a:off x="4537713" y="2854455"/>
            <a:ext cx="262128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</a:t>
            </a:r>
            <a:r>
              <a:rPr lang="en-US" altLang="ko-KR" sz="4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MODEL</a:t>
            </a:r>
          </a:p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4677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C4B745-A605-182D-6478-2D36F172C23E}"/>
              </a:ext>
            </a:extLst>
          </p:cNvPr>
          <p:cNvSpPr txBox="1"/>
          <p:nvPr/>
        </p:nvSpPr>
        <p:spPr>
          <a:xfrm>
            <a:off x="659983" y="1351271"/>
            <a:ext cx="1021010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Latent Factor Collaborative Filtering </a:t>
            </a:r>
            <a:r>
              <a:rPr lang="ko-KR" altLang="en-US" b="1" dirty="0"/>
              <a:t>기반 추천 시스템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User-Item </a:t>
            </a:r>
            <a:r>
              <a:rPr lang="ko-KR" altLang="en-US" dirty="0"/>
              <a:t>행렬 데이터에서 잠재 요인 추출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Matrix</a:t>
            </a:r>
            <a:r>
              <a:rPr lang="ko-KR" altLang="en-US" dirty="0"/>
              <a:t> </a:t>
            </a:r>
            <a:r>
              <a:rPr lang="en-US" altLang="ko-KR" dirty="0"/>
              <a:t>Factorization</a:t>
            </a:r>
            <a:r>
              <a:rPr lang="ko-KR" altLang="en-US" dirty="0"/>
              <a:t>을 이용해 </a:t>
            </a:r>
            <a:r>
              <a:rPr lang="en-US" altLang="ko-KR" dirty="0"/>
              <a:t>User, Item</a:t>
            </a:r>
            <a:r>
              <a:rPr lang="ko-KR" altLang="en-US" dirty="0"/>
              <a:t>의 잠재 요인 행렬로 분해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본 데이터는 구매 내역만 존재하는 </a:t>
            </a:r>
            <a:r>
              <a:rPr lang="en-US" altLang="ko-KR" dirty="0"/>
              <a:t>Implicit Feedback</a:t>
            </a:r>
            <a:r>
              <a:rPr lang="ko-KR" altLang="en-US" dirty="0"/>
              <a:t>이므로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/>
              <a:t>Alternating Least Square</a:t>
            </a:r>
            <a:r>
              <a:rPr lang="ko-KR" altLang="en-US" dirty="0"/>
              <a:t>를 이용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45B361-C060-6A54-03DC-FEA980C7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539" y="3689034"/>
            <a:ext cx="4337812" cy="169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92601-EB71-B2D4-BA7E-EDD2027DCCE3}"/>
              </a:ext>
            </a:extLst>
          </p:cNvPr>
          <p:cNvSpPr txBox="1"/>
          <p:nvPr/>
        </p:nvSpPr>
        <p:spPr>
          <a:xfrm>
            <a:off x="659982" y="3504368"/>
            <a:ext cx="46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Alternating Least Square(ALS)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5B192-1163-AADA-8D97-650F05B22C6A}"/>
              </a:ext>
            </a:extLst>
          </p:cNvPr>
          <p:cNvSpPr txBox="1"/>
          <p:nvPr/>
        </p:nvSpPr>
        <p:spPr>
          <a:xfrm>
            <a:off x="659981" y="3959722"/>
            <a:ext cx="660937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Matrix Factorization </a:t>
            </a:r>
            <a:r>
              <a:rPr lang="ko-KR" altLang="en-US" dirty="0"/>
              <a:t>방법이 </a:t>
            </a:r>
            <a:r>
              <a:rPr lang="en-US" altLang="ko-KR" dirty="0"/>
              <a:t>Explicit Feedback</a:t>
            </a:r>
            <a:r>
              <a:rPr lang="ko-KR" altLang="en-US" dirty="0"/>
              <a:t>에만 사용 가능한 점을 보완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User Latent, Item Latent</a:t>
            </a:r>
            <a:r>
              <a:rPr lang="ko-KR" altLang="en-US" dirty="0"/>
              <a:t> 중 하나를 고정 시키고 다른 행렬을 순차적으로 반복하면서 최적화하는 행렬 분해 방법</a:t>
            </a:r>
          </a:p>
        </p:txBody>
      </p:sp>
      <p:sp>
        <p:nvSpPr>
          <p:cNvPr id="9" name="자유형: 도형 19">
            <a:extLst>
              <a:ext uri="{FF2B5EF4-FFF2-40B4-BE49-F238E27FC236}">
                <a16:creationId xmlns:a16="http://schemas.microsoft.com/office/drawing/2014/main" id="{50910BBB-213E-B501-B06D-8889A6794E31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FBA9F9B2-0D16-DF36-9414-4C55E88361D7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A2E690-FB73-83F1-605A-FB4BDF7519C5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C82560-DA16-0526-E856-9D791F2D1DD2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F492A56-388F-875E-715F-4176F4B8DD6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2611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104AB3-6E34-E8F5-FBAA-E1F8D3B3C43B}"/>
              </a:ext>
            </a:extLst>
          </p:cNvPr>
          <p:cNvSpPr/>
          <p:nvPr/>
        </p:nvSpPr>
        <p:spPr>
          <a:xfrm>
            <a:off x="4600361" y="2819817"/>
            <a:ext cx="2973587" cy="2003491"/>
          </a:xfrm>
          <a:prstGeom prst="roundRect">
            <a:avLst/>
          </a:prstGeom>
          <a:ln>
            <a:solidFill>
              <a:srgbClr val="ED40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97FC45-A8AD-33A6-1514-5EF8CFAC02E8}"/>
              </a:ext>
            </a:extLst>
          </p:cNvPr>
          <p:cNvGrpSpPr/>
          <p:nvPr/>
        </p:nvGrpSpPr>
        <p:grpSpPr>
          <a:xfrm>
            <a:off x="302854" y="2809547"/>
            <a:ext cx="3142374" cy="2003491"/>
            <a:chOff x="988506" y="2609522"/>
            <a:chExt cx="2644287" cy="168592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3375FA-DF5D-EC9E-ADA8-73ABF762DF26}"/>
                </a:ext>
              </a:extLst>
            </p:cNvPr>
            <p:cNvSpPr/>
            <p:nvPr/>
          </p:nvSpPr>
          <p:spPr>
            <a:xfrm>
              <a:off x="988506" y="2609522"/>
              <a:ext cx="2644287" cy="1685925"/>
            </a:xfrm>
            <a:prstGeom prst="roundRect">
              <a:avLst/>
            </a:prstGeom>
            <a:ln>
              <a:solidFill>
                <a:srgbClr val="ED403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4339CA-1540-5C64-6529-5CD5F3D4CB50}"/>
                </a:ext>
              </a:extLst>
            </p:cNvPr>
            <p:cNvSpPr txBox="1"/>
            <p:nvPr/>
          </p:nvSpPr>
          <p:spPr>
            <a:xfrm>
              <a:off x="1103381" y="3298595"/>
              <a:ext cx="2477981" cy="31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User-item Matrix</a:t>
              </a:r>
              <a:r>
                <a:rPr lang="ko-KR" altLang="en-US" b="1" dirty="0"/>
                <a:t>로 변환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2FDF75-F7A6-BC80-E6D9-0FD4BA0DA921}"/>
              </a:ext>
            </a:extLst>
          </p:cNvPr>
          <p:cNvSpPr txBox="1"/>
          <p:nvPr/>
        </p:nvSpPr>
        <p:spPr>
          <a:xfrm>
            <a:off x="4667590" y="3638688"/>
            <a:ext cx="282829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ALS</a:t>
            </a:r>
            <a:r>
              <a:rPr lang="ko-KR" altLang="en-US" b="1" dirty="0"/>
              <a:t>를 통한 학습 및 추천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4A6D2FE-77C5-41B6-7AD1-BDEF583E620B}"/>
              </a:ext>
            </a:extLst>
          </p:cNvPr>
          <p:cNvSpPr/>
          <p:nvPr/>
        </p:nvSpPr>
        <p:spPr>
          <a:xfrm>
            <a:off x="3606272" y="3583243"/>
            <a:ext cx="851933" cy="476637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E80F8C-8712-E293-C14E-E8F1B1FCB1AA}"/>
              </a:ext>
            </a:extLst>
          </p:cNvPr>
          <p:cNvGrpSpPr/>
          <p:nvPr/>
        </p:nvGrpSpPr>
        <p:grpSpPr>
          <a:xfrm>
            <a:off x="8799426" y="2819817"/>
            <a:ext cx="3189374" cy="2003491"/>
            <a:chOff x="7888484" y="2618164"/>
            <a:chExt cx="2683837" cy="168592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B498BA-2117-E1B4-295C-E46F7D541638}"/>
                </a:ext>
              </a:extLst>
            </p:cNvPr>
            <p:cNvSpPr/>
            <p:nvPr/>
          </p:nvSpPr>
          <p:spPr>
            <a:xfrm>
              <a:off x="7888484" y="2618164"/>
              <a:ext cx="2683837" cy="1685925"/>
            </a:xfrm>
            <a:prstGeom prst="roundRect">
              <a:avLst/>
            </a:prstGeom>
            <a:ln>
              <a:solidFill>
                <a:srgbClr val="ED403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086FCC-101A-FB6D-B5E2-77429DF40AE0}"/>
                </a:ext>
              </a:extLst>
            </p:cNvPr>
            <p:cNvSpPr txBox="1"/>
            <p:nvPr/>
          </p:nvSpPr>
          <p:spPr>
            <a:xfrm>
              <a:off x="8001625" y="3305728"/>
              <a:ext cx="2552706" cy="31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세그먼트별 추천 목록 생성</a:t>
              </a: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34AF30D-8662-79E6-FFB5-A8FEBF8E8D0C}"/>
              </a:ext>
            </a:extLst>
          </p:cNvPr>
          <p:cNvSpPr/>
          <p:nvPr/>
        </p:nvSpPr>
        <p:spPr>
          <a:xfrm>
            <a:off x="7742433" y="3562849"/>
            <a:ext cx="851933" cy="517420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자유형: 도형 19">
            <a:extLst>
              <a:ext uri="{FF2B5EF4-FFF2-40B4-BE49-F238E27FC236}">
                <a16:creationId xmlns:a16="http://schemas.microsoft.com/office/drawing/2014/main" id="{8DD25F73-5EA3-9798-F650-18DB69D7A5C3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0" name="자유형: 도형 18">
            <a:extLst>
              <a:ext uri="{FF2B5EF4-FFF2-40B4-BE49-F238E27FC236}">
                <a16:creationId xmlns:a16="http://schemas.microsoft.com/office/drawing/2014/main" id="{919020D4-140C-B84E-8C5B-6FBD028A21CB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A6E0FB-B9C6-4F02-A214-B972ACD89B67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96890F-772A-F530-CAD8-D6088EA3E928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F4FF67F-17C6-A1E2-70BC-DAF2C4C4F352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2828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92601-EB71-B2D4-BA7E-EDD2027DCCE3}"/>
              </a:ext>
            </a:extLst>
          </p:cNvPr>
          <p:cNvSpPr txBox="1"/>
          <p:nvPr/>
        </p:nvSpPr>
        <p:spPr>
          <a:xfrm>
            <a:off x="515982" y="1176848"/>
            <a:ext cx="46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Alternating Least Square(ALS)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5B192-1163-AADA-8D97-650F05B22C6A}"/>
              </a:ext>
            </a:extLst>
          </p:cNvPr>
          <p:cNvSpPr txBox="1"/>
          <p:nvPr/>
        </p:nvSpPr>
        <p:spPr>
          <a:xfrm>
            <a:off x="577766" y="1657821"/>
            <a:ext cx="580496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Sparse Matrix</a:t>
            </a:r>
            <a:r>
              <a:rPr lang="ko-KR" altLang="en-US" sz="1600" b="1" dirty="0"/>
              <a:t>로 변환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User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Item</a:t>
            </a:r>
            <a:r>
              <a:rPr lang="ko-KR" altLang="en-US" sz="1600" b="1" dirty="0"/>
              <a:t>으로 구성된 데이터프레임을 형성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COO, CSR</a:t>
            </a:r>
            <a:r>
              <a:rPr lang="ko-KR" altLang="en-US" sz="1600" b="1" dirty="0"/>
              <a:t>형식의 </a:t>
            </a:r>
            <a:r>
              <a:rPr lang="en-US" altLang="ko-KR" sz="1600" b="1" dirty="0"/>
              <a:t>Sparse Matrix</a:t>
            </a:r>
            <a:r>
              <a:rPr lang="ko-KR" altLang="en-US" sz="1600" b="1" dirty="0"/>
              <a:t>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변환</a:t>
            </a:r>
            <a:endParaRPr lang="en-US" altLang="ko-KR" sz="1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98363A-226B-9742-E0F7-48DB4AAD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6" y="3363121"/>
            <a:ext cx="6029402" cy="1843255"/>
          </a:xfrm>
          <a:prstGeom prst="rect">
            <a:avLst/>
          </a:prstGeom>
        </p:spPr>
      </p:pic>
      <p:pic>
        <p:nvPicPr>
          <p:cNvPr id="1042" name="Picture 18" descr="2022 03 07 00 19 02">
            <a:extLst>
              <a:ext uri="{FF2B5EF4-FFF2-40B4-BE49-F238E27FC236}">
                <a16:creationId xmlns:a16="http://schemas.microsoft.com/office/drawing/2014/main" id="{A3F1C225-A93C-38A2-4EAA-68C97477D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53" y="2985233"/>
            <a:ext cx="4563767" cy="259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43DCDC6-C561-81FE-4F18-41D900183D08}"/>
              </a:ext>
            </a:extLst>
          </p:cNvPr>
          <p:cNvSpPr/>
          <p:nvPr/>
        </p:nvSpPr>
        <p:spPr>
          <a:xfrm>
            <a:off x="6440576" y="4089765"/>
            <a:ext cx="699528" cy="389965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D863EEFA-011D-6CC4-D69A-F7940210A29B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A99F3F22-DC80-4633-4FF4-5FC438296C35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14310A4-DEE3-374D-6F3A-2F96908B4776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C05B73-CB52-6852-33B8-4490CC2EEBAD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20A108-0054-EA45-DB01-4E1FD01FE459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0604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92601-EB71-B2D4-BA7E-EDD2027DCCE3}"/>
              </a:ext>
            </a:extLst>
          </p:cNvPr>
          <p:cNvSpPr txBox="1"/>
          <p:nvPr/>
        </p:nvSpPr>
        <p:spPr>
          <a:xfrm>
            <a:off x="515982" y="1176848"/>
            <a:ext cx="46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Alternating Least Square(ALS)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3BF68-383C-C547-7598-93FC2E7EDADB}"/>
              </a:ext>
            </a:extLst>
          </p:cNvPr>
          <p:cNvSpPr txBox="1"/>
          <p:nvPr/>
        </p:nvSpPr>
        <p:spPr>
          <a:xfrm>
            <a:off x="587981" y="1670178"/>
            <a:ext cx="2712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ALS</a:t>
            </a:r>
            <a:r>
              <a:rPr lang="ko-KR" altLang="en-US" sz="1600" b="1" dirty="0"/>
              <a:t>를 통한 학습 및 추천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CA5B39-EACC-B901-F879-D298BD2722F8}"/>
              </a:ext>
            </a:extLst>
          </p:cNvPr>
          <p:cNvGrpSpPr/>
          <p:nvPr/>
        </p:nvGrpSpPr>
        <p:grpSpPr>
          <a:xfrm>
            <a:off x="1359556" y="2186772"/>
            <a:ext cx="10046344" cy="1841156"/>
            <a:chOff x="815546" y="2916195"/>
            <a:chExt cx="10046344" cy="184115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0783951-2097-1603-EDF9-18F0FF7F7694}"/>
                </a:ext>
              </a:extLst>
            </p:cNvPr>
            <p:cNvSpPr/>
            <p:nvPr/>
          </p:nvSpPr>
          <p:spPr>
            <a:xfrm>
              <a:off x="815546" y="2916195"/>
              <a:ext cx="2471351" cy="1841156"/>
            </a:xfrm>
            <a:prstGeom prst="roundRect">
              <a:avLst/>
            </a:prstGeom>
            <a:ln>
              <a:solidFill>
                <a:srgbClr val="ED403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Train_set</a:t>
              </a:r>
              <a:r>
                <a:rPr lang="en-US" altLang="ko-KR" dirty="0"/>
                <a:t> 70%</a:t>
              </a:r>
            </a:p>
            <a:p>
              <a:pPr algn="ctr"/>
              <a:r>
                <a:rPr lang="en-US" altLang="ko-KR" dirty="0" err="1"/>
                <a:t>Validation_set</a:t>
              </a:r>
              <a:r>
                <a:rPr lang="en-US" altLang="ko-KR" dirty="0"/>
                <a:t> 30%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A4178F6-FFDD-292F-79A8-2D3BF7974F2F}"/>
                </a:ext>
              </a:extLst>
            </p:cNvPr>
            <p:cNvSpPr/>
            <p:nvPr/>
          </p:nvSpPr>
          <p:spPr>
            <a:xfrm>
              <a:off x="4531112" y="2916195"/>
              <a:ext cx="2471351" cy="1841156"/>
            </a:xfrm>
            <a:prstGeom prst="roundRect">
              <a:avLst/>
            </a:prstGeom>
            <a:ln>
              <a:solidFill>
                <a:srgbClr val="ED403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MAP@12</a:t>
              </a:r>
              <a:r>
                <a:rPr lang="ko-KR" altLang="en-US" dirty="0"/>
                <a:t>를 통한 </a:t>
              </a:r>
              <a:endParaRPr lang="en-US" altLang="ko-KR" dirty="0"/>
            </a:p>
            <a:p>
              <a:pPr algn="ctr"/>
              <a:r>
                <a:rPr lang="ko-KR" altLang="en-US" dirty="0"/>
                <a:t>검증 및 최적화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A0868D9-5136-DBE2-DF5A-DB6A044C25A3}"/>
                </a:ext>
              </a:extLst>
            </p:cNvPr>
            <p:cNvSpPr/>
            <p:nvPr/>
          </p:nvSpPr>
          <p:spPr>
            <a:xfrm>
              <a:off x="8390539" y="2916195"/>
              <a:ext cx="2471351" cy="1841156"/>
            </a:xfrm>
            <a:prstGeom prst="roundRect">
              <a:avLst/>
            </a:prstGeom>
            <a:ln>
              <a:solidFill>
                <a:srgbClr val="ED403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추천 제품 도출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501EDA8-218A-1D09-8324-2B6EA56E0FFD}"/>
              </a:ext>
            </a:extLst>
          </p:cNvPr>
          <p:cNvSpPr txBox="1"/>
          <p:nvPr/>
        </p:nvSpPr>
        <p:spPr>
          <a:xfrm>
            <a:off x="375867" y="4236745"/>
            <a:ext cx="212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MAP@K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E806B-B548-00A1-58CA-049E1F7C9833}"/>
              </a:ext>
            </a:extLst>
          </p:cNvPr>
          <p:cNvSpPr txBox="1"/>
          <p:nvPr/>
        </p:nvSpPr>
        <p:spPr>
          <a:xfrm>
            <a:off x="375867" y="4699297"/>
            <a:ext cx="3219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전체 사용자 </a:t>
            </a:r>
            <a:r>
              <a:rPr lang="en-US" altLang="ko-KR" sz="1400" dirty="0"/>
              <a:t>U</a:t>
            </a:r>
            <a:r>
              <a:rPr lang="ko-KR" altLang="en-US" sz="1400" dirty="0"/>
              <a:t>에 대해서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 </a:t>
            </a:r>
            <a:r>
              <a:rPr lang="en-US" altLang="ko-KR" sz="1400" dirty="0"/>
              <a:t>Average Precision</a:t>
            </a:r>
            <a:r>
              <a:rPr lang="ko-KR" altLang="en-US" sz="1400" dirty="0"/>
              <a:t> 평가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K</a:t>
            </a:r>
            <a:r>
              <a:rPr lang="ko-KR" altLang="en-US" sz="1400" dirty="0"/>
              <a:t>는 추천 목록 중 몇 개까지 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평가할 것인지를 결정하는 </a:t>
            </a:r>
            <a:r>
              <a:rPr lang="en-US" altLang="ko-KR" sz="1400" dirty="0"/>
              <a:t>index</a:t>
            </a:r>
            <a:r>
              <a:rPr lang="ko-KR" altLang="en-US" sz="1400" dirty="0"/>
              <a:t>값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7316163-E95C-4B8C-077E-5F5C1AC2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15" y="4803161"/>
            <a:ext cx="3105150" cy="1114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1E6D459-85BF-C986-91C2-5DC0CAFBF59A}"/>
              </a:ext>
            </a:extLst>
          </p:cNvPr>
          <p:cNvSpPr txBox="1"/>
          <p:nvPr/>
        </p:nvSpPr>
        <p:spPr>
          <a:xfrm>
            <a:off x="8629656" y="4313690"/>
            <a:ext cx="14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검증 결과</a:t>
            </a: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1B6E70B0-D2E6-8D9D-53F8-DF4E987A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387614"/>
              </p:ext>
            </p:extLst>
          </p:nvPr>
        </p:nvGraphicFramePr>
        <p:xfrm>
          <a:off x="8629655" y="4803161"/>
          <a:ext cx="3219044" cy="12651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09522">
                  <a:extLst>
                    <a:ext uri="{9D8B030D-6E8A-4147-A177-3AD203B41FA5}">
                      <a16:colId xmlns:a16="http://schemas.microsoft.com/office/drawing/2014/main" val="3820747577"/>
                    </a:ext>
                  </a:extLst>
                </a:gridCol>
                <a:gridCol w="1609522">
                  <a:extLst>
                    <a:ext uri="{9D8B030D-6E8A-4147-A177-3AD203B41FA5}">
                      <a16:colId xmlns:a16="http://schemas.microsoft.com/office/drawing/2014/main" val="1243111624"/>
                    </a:ext>
                  </a:extLst>
                </a:gridCol>
              </a:tblGrid>
              <a:tr h="421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세그먼트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40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MAP@12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40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69087"/>
                  </a:ext>
                </a:extLst>
              </a:tr>
              <a:tr h="421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육아맘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0.04529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8461605"/>
                  </a:ext>
                </a:extLst>
              </a:tr>
              <a:tr h="421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직장동료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0.05476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6708133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F856C93-375F-3763-FBA8-167D06E5A1C8}"/>
              </a:ext>
            </a:extLst>
          </p:cNvPr>
          <p:cNvSpPr/>
          <p:nvPr/>
        </p:nvSpPr>
        <p:spPr>
          <a:xfrm>
            <a:off x="4027048" y="2916267"/>
            <a:ext cx="851933" cy="476637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F9019CE-9396-CC4C-872D-B447A9A632C1}"/>
              </a:ext>
            </a:extLst>
          </p:cNvPr>
          <p:cNvSpPr/>
          <p:nvPr/>
        </p:nvSpPr>
        <p:spPr>
          <a:xfrm>
            <a:off x="7814544" y="2916267"/>
            <a:ext cx="851933" cy="476637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4C0AA2-6076-FD47-1BED-231FB7F6151A}"/>
              </a:ext>
            </a:extLst>
          </p:cNvPr>
          <p:cNvSpPr/>
          <p:nvPr/>
        </p:nvSpPr>
        <p:spPr>
          <a:xfrm>
            <a:off x="7269353" y="5043271"/>
            <a:ext cx="851933" cy="476637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5CC78023-300F-5BAD-7F0F-2EA958F640C0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4" name="자유형: 도형 18">
            <a:extLst>
              <a:ext uri="{FF2B5EF4-FFF2-40B4-BE49-F238E27FC236}">
                <a16:creationId xmlns:a16="http://schemas.microsoft.com/office/drawing/2014/main" id="{8179992D-439D-2D80-C34E-3B57716CAD3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072BAA-0081-595B-3797-C00A4080CC54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FB64CC-32F5-A9BD-F575-F3BBA3747CA9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219D2-F6E2-FC10-1186-764E577FF46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451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92601-EB71-B2D4-BA7E-EDD2027DCCE3}"/>
              </a:ext>
            </a:extLst>
          </p:cNvPr>
          <p:cNvSpPr txBox="1"/>
          <p:nvPr/>
        </p:nvSpPr>
        <p:spPr>
          <a:xfrm>
            <a:off x="515982" y="1176848"/>
            <a:ext cx="46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Alternating Least Square(ALS)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B0BF44-ECE4-9042-3525-FCD60BEE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46" y="2271705"/>
            <a:ext cx="4664611" cy="32731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BEED8-CD6F-D7C3-07C4-44A530875DE2}"/>
              </a:ext>
            </a:extLst>
          </p:cNvPr>
          <p:cNvSpPr txBox="1"/>
          <p:nvPr/>
        </p:nvSpPr>
        <p:spPr>
          <a:xfrm rot="5400000">
            <a:off x="9368838" y="5450799"/>
            <a:ext cx="65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…</a:t>
            </a:r>
            <a:endParaRPr lang="ko-KR" altLang="en-US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9A29455-0F40-5399-4963-741AB07D2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9" r="-3175"/>
          <a:stretch/>
        </p:blipFill>
        <p:spPr>
          <a:xfrm>
            <a:off x="9200864" y="2271705"/>
            <a:ext cx="782544" cy="2868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E27136-ACA6-9872-63C6-327E846D65E7}"/>
              </a:ext>
            </a:extLst>
          </p:cNvPr>
          <p:cNvSpPr txBox="1"/>
          <p:nvPr/>
        </p:nvSpPr>
        <p:spPr>
          <a:xfrm>
            <a:off x="-193646" y="5796753"/>
            <a:ext cx="7829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육아맘</a:t>
            </a:r>
            <a:r>
              <a:rPr lang="ko-KR" altLang="en-US" sz="1600" b="1" dirty="0"/>
              <a:t> 세그먼트 내 생성된 추천 제품 건수에 따라 상품 노출 순위 결정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17807-4E98-3F9B-CE3F-5A24B868C0BA}"/>
              </a:ext>
            </a:extLst>
          </p:cNvPr>
          <p:cNvSpPr txBox="1"/>
          <p:nvPr/>
        </p:nvSpPr>
        <p:spPr>
          <a:xfrm>
            <a:off x="587981" y="1670178"/>
            <a:ext cx="2712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ALS</a:t>
            </a:r>
            <a:r>
              <a:rPr lang="ko-KR" altLang="en-US" sz="1600" b="1" dirty="0"/>
              <a:t>를 통한 학습 및 추천</a:t>
            </a:r>
          </a:p>
        </p:txBody>
      </p:sp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7A3AD65F-9EFD-1F27-68A4-26C6A605A36C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4" name="자유형: 도형 18">
            <a:extLst>
              <a:ext uri="{FF2B5EF4-FFF2-40B4-BE49-F238E27FC236}">
                <a16:creationId xmlns:a16="http://schemas.microsoft.com/office/drawing/2014/main" id="{74BE6FE4-3741-3CA7-0AB8-3217540941C8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64AB8D-71DF-C985-33BD-496591071980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5C7FACB-131B-271E-97F3-83E0DFB7C474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094274-5A64-DBC0-21DB-A321989B94CA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4064A67-0B1D-9731-54CA-8FA6169B4CB9}"/>
              </a:ext>
            </a:extLst>
          </p:cNvPr>
          <p:cNvSpPr/>
          <p:nvPr/>
        </p:nvSpPr>
        <p:spPr>
          <a:xfrm>
            <a:off x="6938963" y="3429000"/>
            <a:ext cx="851933" cy="476637"/>
          </a:xfrm>
          <a:prstGeom prst="rightArrow">
            <a:avLst/>
          </a:prstGeom>
          <a:solidFill>
            <a:srgbClr val="ED4030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3045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EE25AA99-97D8-C145-F387-C328EC6246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92601-EB71-B2D4-BA7E-EDD2027DCCE3}"/>
              </a:ext>
            </a:extLst>
          </p:cNvPr>
          <p:cNvSpPr txBox="1"/>
          <p:nvPr/>
        </p:nvSpPr>
        <p:spPr>
          <a:xfrm>
            <a:off x="515982" y="1176848"/>
            <a:ext cx="46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Alternating Least Square(ALS)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1FE95-BA74-5D3E-6F85-BA48B9A058E2}"/>
              </a:ext>
            </a:extLst>
          </p:cNvPr>
          <p:cNvSpPr txBox="1"/>
          <p:nvPr/>
        </p:nvSpPr>
        <p:spPr>
          <a:xfrm>
            <a:off x="8732805" y="260441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육아맘</a:t>
            </a:r>
            <a:endParaRPr lang="ko-KR" altLang="en-US" dirty="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DB9B2C5F-A732-630E-0CDA-123465854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966348"/>
              </p:ext>
            </p:extLst>
          </p:nvPr>
        </p:nvGraphicFramePr>
        <p:xfrm>
          <a:off x="7479655" y="2973747"/>
          <a:ext cx="3141633" cy="3373217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914502">
                  <a:extLst>
                    <a:ext uri="{9D8B030D-6E8A-4147-A177-3AD203B41FA5}">
                      <a16:colId xmlns:a16="http://schemas.microsoft.com/office/drawing/2014/main" val="3118549223"/>
                    </a:ext>
                  </a:extLst>
                </a:gridCol>
                <a:gridCol w="2227131">
                  <a:extLst>
                    <a:ext uri="{9D8B030D-6E8A-4147-A177-3AD203B41FA5}">
                      <a16:colId xmlns:a16="http://schemas.microsoft.com/office/drawing/2014/main" val="287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pd_c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403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pd_nm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40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91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PD0949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effectLst/>
                        </a:rPr>
                        <a:t>여성티셔츠</a:t>
                      </a:r>
                      <a:r>
                        <a:rPr lang="en-US" altLang="ko-KR" sz="1400">
                          <a:effectLst/>
                        </a:rPr>
                        <a:t>/</a:t>
                      </a:r>
                      <a:r>
                        <a:rPr lang="ko-KR" altLang="en-US" sz="1400">
                          <a:effectLst/>
                        </a:rPr>
                        <a:t>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6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PD0232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일반스낵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759436"/>
                  </a:ext>
                </a:extLst>
              </a:tr>
              <a:tr h="406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PD1255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베이커리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일반빵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1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PD0363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빵</a:t>
                      </a: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케이크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06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PD0965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여성원피스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54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PD0964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기타여성의류아우터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PD0218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쿠키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19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PD0816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effectLst/>
                        </a:rPr>
                        <a:t>여성런닝</a:t>
                      </a:r>
                      <a:r>
                        <a:rPr lang="en-US" altLang="ko-KR" sz="1400" dirty="0">
                          <a:effectLst/>
                        </a:rPr>
                        <a:t>/</a:t>
                      </a:r>
                      <a:r>
                        <a:rPr lang="ko-KR" altLang="en-US" sz="1400" dirty="0">
                          <a:effectLst/>
                        </a:rPr>
                        <a:t>트레이닝화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663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6D767E-6881-1CD8-40FA-FE56154438ED}"/>
              </a:ext>
            </a:extLst>
          </p:cNvPr>
          <p:cNvSpPr txBox="1"/>
          <p:nvPr/>
        </p:nvSpPr>
        <p:spPr>
          <a:xfrm>
            <a:off x="2848287" y="257893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직장 동료</a:t>
            </a:r>
          </a:p>
        </p:txBody>
      </p:sp>
      <p:graphicFrame>
        <p:nvGraphicFramePr>
          <p:cNvPr id="19" name="표 14">
            <a:extLst>
              <a:ext uri="{FF2B5EF4-FFF2-40B4-BE49-F238E27FC236}">
                <a16:creationId xmlns:a16="http://schemas.microsoft.com/office/drawing/2014/main" id="{2A20609C-30B6-94E4-86D8-1D477810A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2110"/>
              </p:ext>
            </p:extLst>
          </p:nvPr>
        </p:nvGraphicFramePr>
        <p:xfrm>
          <a:off x="1507369" y="2977283"/>
          <a:ext cx="3141633" cy="3373217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914502">
                  <a:extLst>
                    <a:ext uri="{9D8B030D-6E8A-4147-A177-3AD203B41FA5}">
                      <a16:colId xmlns:a16="http://schemas.microsoft.com/office/drawing/2014/main" val="3118549223"/>
                    </a:ext>
                  </a:extLst>
                </a:gridCol>
                <a:gridCol w="2227131">
                  <a:extLst>
                    <a:ext uri="{9D8B030D-6E8A-4147-A177-3AD203B41FA5}">
                      <a16:colId xmlns:a16="http://schemas.microsoft.com/office/drawing/2014/main" val="287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pd_c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403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pd_nm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40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91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PD0949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effectLst/>
                        </a:rPr>
                        <a:t>기타남성의류세트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26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PD0232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남성티셔츠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759436"/>
                  </a:ext>
                </a:extLst>
              </a:tr>
              <a:tr h="406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PD1255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여성티셔츠</a:t>
                      </a: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탑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1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PD0363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남성런닝</a:t>
                      </a: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트레이닝화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06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PD0965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일반스낵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54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PD0964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남성트레이닝복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PD0218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남성정장셔츠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19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PD0816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effectLst/>
                        </a:rPr>
                        <a:t>쿠키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6633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D228CDE-6F79-0D68-5611-EEE4CE7407D5}"/>
              </a:ext>
            </a:extLst>
          </p:cNvPr>
          <p:cNvSpPr txBox="1"/>
          <p:nvPr/>
        </p:nvSpPr>
        <p:spPr>
          <a:xfrm rot="5400000">
            <a:off x="8820876" y="6466124"/>
            <a:ext cx="510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…</a:t>
            </a:r>
            <a:endParaRPr lang="ko-KR" alt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A29C66-3C1E-6FE8-C777-1E834A395E50}"/>
              </a:ext>
            </a:extLst>
          </p:cNvPr>
          <p:cNvSpPr txBox="1"/>
          <p:nvPr/>
        </p:nvSpPr>
        <p:spPr>
          <a:xfrm rot="5400000">
            <a:off x="2950872" y="6463982"/>
            <a:ext cx="510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…</a:t>
            </a:r>
            <a:endParaRPr lang="ko-KR" altLang="en-US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82FF2-1CAC-E943-57B5-21BD17FEB79C}"/>
              </a:ext>
            </a:extLst>
          </p:cNvPr>
          <p:cNvSpPr txBox="1"/>
          <p:nvPr/>
        </p:nvSpPr>
        <p:spPr>
          <a:xfrm>
            <a:off x="587981" y="1670178"/>
            <a:ext cx="406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세그먼트별 추천 목록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7DDA36-2544-1782-7D87-7FCDDA8A4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26" y="2083732"/>
            <a:ext cx="858911" cy="8589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40BD3F-1CD1-FA69-7811-D06B6EBE4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55" y="2033614"/>
            <a:ext cx="909029" cy="909029"/>
          </a:xfrm>
          <a:prstGeom prst="rect">
            <a:avLst/>
          </a:prstGeom>
        </p:spPr>
      </p:pic>
      <p:sp>
        <p:nvSpPr>
          <p:cNvPr id="16" name="자유형: 도형 19">
            <a:extLst>
              <a:ext uri="{FF2B5EF4-FFF2-40B4-BE49-F238E27FC236}">
                <a16:creationId xmlns:a16="http://schemas.microsoft.com/office/drawing/2014/main" id="{24B4D472-E26D-F257-AA9F-A50BE2918138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7" name="자유형: 도형 18">
            <a:extLst>
              <a:ext uri="{FF2B5EF4-FFF2-40B4-BE49-F238E27FC236}">
                <a16:creationId xmlns:a16="http://schemas.microsoft.com/office/drawing/2014/main" id="{E816EB5F-DBE0-E2DF-5501-8D68BA0DAF42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모델링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추천 시스템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BFBB6C-E630-47F9-EC11-C61169E1DE0F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927D44-DAFB-59B1-F893-EE9E6FA2FBD0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2E6441-DC24-6432-ADA2-CBB765EFE622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5703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81E044A9-BBEA-F54E-E4FE-567D72B29431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CB78ED3-AF99-AD8F-10E0-CCABDF2BAED0}"/>
              </a:ext>
            </a:extLst>
          </p:cNvPr>
          <p:cNvSpPr/>
          <p:nvPr/>
        </p:nvSpPr>
        <p:spPr>
          <a:xfrm>
            <a:off x="4381183" y="212344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492719-00E2-06C5-319C-129A48BAE354}"/>
              </a:ext>
            </a:extLst>
          </p:cNvPr>
          <p:cNvSpPr/>
          <p:nvPr/>
        </p:nvSpPr>
        <p:spPr>
          <a:xfrm>
            <a:off x="4402204" y="2252276"/>
            <a:ext cx="2730875" cy="202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</a:t>
            </a:r>
            <a:r>
              <a:rPr lang="en-US" altLang="ko-KR" sz="315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MARKETING</a:t>
            </a:r>
          </a:p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  <p:sp>
        <p:nvSpPr>
          <p:cNvPr id="15" name="자유형: 도형 19">
            <a:extLst>
              <a:ext uri="{FF2B5EF4-FFF2-40B4-BE49-F238E27FC236}">
                <a16:creationId xmlns:a16="http://schemas.microsoft.com/office/drawing/2014/main" id="{59A4DCC8-B777-FCBF-3716-C12D39684C62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6" name="자유형: 도형 18">
            <a:extLst>
              <a:ext uri="{FF2B5EF4-FFF2-40B4-BE49-F238E27FC236}">
                <a16:creationId xmlns:a16="http://schemas.microsoft.com/office/drawing/2014/main" id="{5EEDFCE9-D975-BB5E-8C9D-4B59E6F28CD1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B6BDE8-E64A-3737-4D53-70002811C498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BA2FED-0F58-1B1D-68D8-DFE1147C1023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50649F-6B30-BE36-B3D9-38A0BB04A5FC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0331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FA75F2F5-243D-043E-D391-1D3F2E0C1788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4">
            <a:extLst>
              <a:ext uri="{FF2B5EF4-FFF2-40B4-BE49-F238E27FC236}">
                <a16:creationId xmlns:a16="http://schemas.microsoft.com/office/drawing/2014/main" id="{95375690-5E3F-C5B5-36AE-CA17E2C7751D}"/>
              </a:ext>
            </a:extLst>
          </p:cNvPr>
          <p:cNvSpPr/>
          <p:nvPr/>
        </p:nvSpPr>
        <p:spPr>
          <a:xfrm>
            <a:off x="1675982" y="1307764"/>
            <a:ext cx="719736" cy="2225391"/>
          </a:xfrm>
          <a:prstGeom prst="rect">
            <a:avLst/>
          </a:prstGeom>
          <a:solidFill>
            <a:srgbClr val="FEBD45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rPr>
              <a:t>신규회원 외부 유입</a:t>
            </a:r>
          </a:p>
        </p:txBody>
      </p: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74D8484A-BFCE-DE52-1793-891A22788B8D}"/>
              </a:ext>
            </a:extLst>
          </p:cNvPr>
          <p:cNvSpPr/>
          <p:nvPr/>
        </p:nvSpPr>
        <p:spPr>
          <a:xfrm>
            <a:off x="1668622" y="3424633"/>
            <a:ext cx="719737" cy="2560651"/>
          </a:xfrm>
          <a:prstGeom prst="rect">
            <a:avLst/>
          </a:prstGeom>
          <a:solidFill>
            <a:srgbClr val="FB0000">
              <a:alpha val="85098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rPr>
              <a:t>충성고객전환유도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4A400E-6926-A726-65FC-3729303FB73B}"/>
              </a:ext>
            </a:extLst>
          </p:cNvPr>
          <p:cNvSpPr txBox="1"/>
          <p:nvPr/>
        </p:nvSpPr>
        <p:spPr>
          <a:xfrm>
            <a:off x="6859700" y="2216440"/>
            <a:ext cx="25708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타깃 세그먼트가 활동하는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커뮤니티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/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어플에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 마케팅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522A94-BB16-F5A0-E732-61BDF8BFF151}"/>
              </a:ext>
            </a:extLst>
          </p:cNvPr>
          <p:cNvSpPr/>
          <p:nvPr/>
        </p:nvSpPr>
        <p:spPr>
          <a:xfrm>
            <a:off x="2367109" y="3454315"/>
            <a:ext cx="9281106" cy="2530972"/>
          </a:xfrm>
          <a:prstGeom prst="rect">
            <a:avLst/>
          </a:prstGeom>
          <a:solidFill>
            <a:srgbClr val="FF66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cxnSp>
        <p:nvCxnSpPr>
          <p:cNvPr id="54" name="직선 연결선 55">
            <a:extLst>
              <a:ext uri="{FF2B5EF4-FFF2-40B4-BE49-F238E27FC236}">
                <a16:creationId xmlns:a16="http://schemas.microsoft.com/office/drawing/2014/main" id="{07313191-2992-23F8-BCB1-7916A862D3D5}"/>
              </a:ext>
            </a:extLst>
          </p:cNvPr>
          <p:cNvCxnSpPr>
            <a:cxnSpLocks/>
          </p:cNvCxnSpPr>
          <p:nvPr/>
        </p:nvCxnSpPr>
        <p:spPr>
          <a:xfrm>
            <a:off x="2374468" y="3428149"/>
            <a:ext cx="92148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6">
            <a:extLst>
              <a:ext uri="{FF2B5EF4-FFF2-40B4-BE49-F238E27FC236}">
                <a16:creationId xmlns:a16="http://schemas.microsoft.com/office/drawing/2014/main" id="{B8B21FF9-9182-6B0F-4F54-8BCC4FA3527E}"/>
              </a:ext>
            </a:extLst>
          </p:cNvPr>
          <p:cNvCxnSpPr>
            <a:cxnSpLocks/>
          </p:cNvCxnSpPr>
          <p:nvPr/>
        </p:nvCxnSpPr>
        <p:spPr>
          <a:xfrm flipV="1">
            <a:off x="2390110" y="5963447"/>
            <a:ext cx="9258105" cy="145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6406F2E-0782-879B-7AFA-547149FD5792}"/>
              </a:ext>
            </a:extLst>
          </p:cNvPr>
          <p:cNvSpPr txBox="1"/>
          <p:nvPr/>
        </p:nvSpPr>
        <p:spPr>
          <a:xfrm>
            <a:off x="2545891" y="2320294"/>
            <a:ext cx="25708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유튜브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인플루언서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 마케팅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2295E3-3E6B-3EA9-43A4-843E0036D24F}"/>
              </a:ext>
            </a:extLst>
          </p:cNvPr>
          <p:cNvSpPr txBox="1"/>
          <p:nvPr/>
        </p:nvSpPr>
        <p:spPr>
          <a:xfrm>
            <a:off x="2545891" y="4322540"/>
            <a:ext cx="25708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Giver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대상으로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챗봇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메시지 보내기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27904-EB23-315B-49FB-77AA959A513A}"/>
              </a:ext>
            </a:extLst>
          </p:cNvPr>
          <p:cNvSpPr txBox="1"/>
          <p:nvPr/>
        </p:nvSpPr>
        <p:spPr>
          <a:xfrm>
            <a:off x="6765770" y="4115192"/>
            <a:ext cx="257088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사연라디오처럼 선물하기와 관련된 감동 사연 받아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이벤트 진행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2F2B991-E4CD-FD63-A0B0-547F54F6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398" y="4087470"/>
            <a:ext cx="1023178" cy="10231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77300BB-F6A8-776E-06DA-A3BDBD47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99" y="4173099"/>
            <a:ext cx="1177069" cy="117706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DAE921D-0E22-2D50-323D-FE58817F9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24" y="2108149"/>
            <a:ext cx="1000807" cy="1000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310417E-5349-54DD-F1F2-6901656ED7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76" y="2189274"/>
            <a:ext cx="893516" cy="893516"/>
          </a:xfrm>
          <a:prstGeom prst="rect">
            <a:avLst/>
          </a:prstGeom>
        </p:spPr>
      </p:pic>
      <p:sp>
        <p:nvSpPr>
          <p:cNvPr id="19" name="자유형: 도형 19">
            <a:extLst>
              <a:ext uri="{FF2B5EF4-FFF2-40B4-BE49-F238E27FC236}">
                <a16:creationId xmlns:a16="http://schemas.microsoft.com/office/drawing/2014/main" id="{FAFD5CAE-F968-8869-70F7-03C3D61FCF00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0" name="자유형: 도형 18">
            <a:extLst>
              <a:ext uri="{FF2B5EF4-FFF2-40B4-BE49-F238E27FC236}">
                <a16:creationId xmlns:a16="http://schemas.microsoft.com/office/drawing/2014/main" id="{AC9EAC8F-FBF5-819B-12CC-45FCAE46B2C9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560396-3728-BB78-2EE7-15C1C2270ADA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D0031D6-A7E9-2F34-997A-3C0723299CF8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76AB0B0-C12F-9921-E0E0-3E990C36512A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4446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AD843909-444F-6553-7FD2-E83788498132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526B2F5-345E-56AD-5C49-634D541644D2}"/>
              </a:ext>
            </a:extLst>
          </p:cNvPr>
          <p:cNvSpPr/>
          <p:nvPr/>
        </p:nvSpPr>
        <p:spPr>
          <a:xfrm>
            <a:off x="4381183" y="212344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C33291-45CF-5658-3D6C-A3237264F809}"/>
              </a:ext>
            </a:extLst>
          </p:cNvPr>
          <p:cNvSpPr/>
          <p:nvPr/>
        </p:nvSpPr>
        <p:spPr>
          <a:xfrm>
            <a:off x="4574501" y="2373144"/>
            <a:ext cx="262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</a:t>
            </a:r>
            <a:r>
              <a:rPr lang="en-US" altLang="ko-KR" sz="4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TOPIC</a:t>
            </a:r>
          </a:p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770FF18B-5146-2A91-BA20-97FC15764B61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54440A08-6B7D-88F9-ACFD-3006FF6EC6CA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18DEC8-3D24-7D1D-A62E-AC5E219E9E08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437A60-AD3C-1399-C03B-0A9CE0219456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D6CBCA-26F9-54FF-A7EF-B0A53CC2BB7C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55666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20">
            <a:extLst>
              <a:ext uri="{FF2B5EF4-FFF2-40B4-BE49-F238E27FC236}">
                <a16:creationId xmlns:a16="http://schemas.microsoft.com/office/drawing/2014/main" id="{06B365B9-63AD-15E5-95DD-DBE7D4D12E15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19">
            <a:extLst>
              <a:ext uri="{FF2B5EF4-FFF2-40B4-BE49-F238E27FC236}">
                <a16:creationId xmlns:a16="http://schemas.microsoft.com/office/drawing/2014/main" id="{46FC3AD7-52E7-F10C-ED6B-83BBA3B6497D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31" name="자유형: 도형 18">
            <a:extLst>
              <a:ext uri="{FF2B5EF4-FFF2-40B4-BE49-F238E27FC236}">
                <a16:creationId xmlns:a16="http://schemas.microsoft.com/office/drawing/2014/main" id="{1A9E3642-BC6B-213C-DCDF-F97F5EDBB4A1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신규회원 외부유입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B4B3C9-67CA-6A5E-D548-8C5B6FF7D9A9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157BAA8-A375-8076-437F-980371C1B0F8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E95502B-DC35-4BD7-D990-54591F3D60D3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5B774-3A11-170A-0A19-C10300B2FBD5}"/>
              </a:ext>
            </a:extLst>
          </p:cNvPr>
          <p:cNvSpPr txBox="1"/>
          <p:nvPr/>
        </p:nvSpPr>
        <p:spPr>
          <a:xfrm>
            <a:off x="439367" y="1154926"/>
            <a:ext cx="483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유튜브 </a:t>
            </a: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인플루언서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마케팅의 중요성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0F778-FAF4-D1A5-A14D-914F2E68E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72"/>
          <a:stretch/>
        </p:blipFill>
        <p:spPr>
          <a:xfrm>
            <a:off x="888930" y="1661448"/>
            <a:ext cx="3665692" cy="27276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C292B5-A40D-0EFF-A3F5-EBD467E1AA81}"/>
              </a:ext>
            </a:extLst>
          </p:cNvPr>
          <p:cNvSpPr/>
          <p:nvPr/>
        </p:nvSpPr>
        <p:spPr>
          <a:xfrm>
            <a:off x="821035" y="4684313"/>
            <a:ext cx="886906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전체 인구의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83%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가 유튜브 앱 사용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광고를 하나의 컨텐츠로 만들어 시청자에게 제공함으로써 자연스럽게 제품 노출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시청자가 공감하고 동화되기 쉬움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0FEBA0-D265-3714-1A31-FD04D293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10" y="1546840"/>
            <a:ext cx="2956887" cy="29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20">
            <a:extLst>
              <a:ext uri="{FF2B5EF4-FFF2-40B4-BE49-F238E27FC236}">
                <a16:creationId xmlns:a16="http://schemas.microsoft.com/office/drawing/2014/main" id="{06B365B9-63AD-15E5-95DD-DBE7D4D12E15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E80B711-BFEA-A634-5135-EF05EAD85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44726"/>
              </p:ext>
            </p:extLst>
          </p:nvPr>
        </p:nvGraphicFramePr>
        <p:xfrm>
          <a:off x="2018922" y="2519042"/>
          <a:ext cx="9448799" cy="8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이율아트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 panose="02000A0300000000000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뽀따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TV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채정안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TV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11.6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만 구독자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 panose="02000A0300000000000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21.9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만 구독자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 panose="02000A03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20.3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 panose="02000A03000000000000"/>
                          <a:cs typeface="+mn-cs"/>
                        </a:rPr>
                        <a:t>만 구독자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 panose="02000A03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64EAA2-03F0-94D9-11F0-B148113E26E2}"/>
              </a:ext>
            </a:extLst>
          </p:cNvPr>
          <p:cNvSpPr/>
          <p:nvPr/>
        </p:nvSpPr>
        <p:spPr>
          <a:xfrm>
            <a:off x="2361397" y="1676794"/>
            <a:ext cx="80426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1.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카테고리나 세그먼트에 해당하는 사람들이 많이 보는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유튜버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2.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대외적인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유튜버의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이미지를 고려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30" name="자유형: 도형 19">
            <a:extLst>
              <a:ext uri="{FF2B5EF4-FFF2-40B4-BE49-F238E27FC236}">
                <a16:creationId xmlns:a16="http://schemas.microsoft.com/office/drawing/2014/main" id="{46FC3AD7-52E7-F10C-ED6B-83BBA3B6497D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31" name="자유형: 도형 18">
            <a:extLst>
              <a:ext uri="{FF2B5EF4-FFF2-40B4-BE49-F238E27FC236}">
                <a16:creationId xmlns:a16="http://schemas.microsoft.com/office/drawing/2014/main" id="{1A9E3642-BC6B-213C-DCDF-F97F5EDBB4A1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신규회원 외부유입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B4B3C9-67CA-6A5E-D548-8C5B6FF7D9A9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157BAA8-A375-8076-437F-980371C1B0F8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E95502B-DC35-4BD7-D990-54591F3D60D3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6C597-7B0A-AB82-4B71-688CC40BD8AB}"/>
              </a:ext>
            </a:extLst>
          </p:cNvPr>
          <p:cNvSpPr txBox="1"/>
          <p:nvPr/>
        </p:nvSpPr>
        <p:spPr>
          <a:xfrm>
            <a:off x="587982" y="1224206"/>
            <a:ext cx="2577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인플루언서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선정 기준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E099477-2801-8B43-5D1C-2AB32BAE3AD0}"/>
              </a:ext>
            </a:extLst>
          </p:cNvPr>
          <p:cNvSpPr/>
          <p:nvPr/>
        </p:nvSpPr>
        <p:spPr>
          <a:xfrm>
            <a:off x="796199" y="2345832"/>
            <a:ext cx="1083168" cy="1083168"/>
          </a:xfrm>
          <a:prstGeom prst="ellipse">
            <a:avLst/>
          </a:prstGeom>
          <a:solidFill>
            <a:schemeClr val="bg1"/>
          </a:solidFill>
          <a:ln>
            <a:solidFill>
              <a:srgbClr val="ED4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40CEBB2-53C7-1F2C-61D9-3599DC9E6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8" y="2519041"/>
            <a:ext cx="736749" cy="73674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F0C2F2-549F-837F-5C1B-510766BF898F}"/>
              </a:ext>
            </a:extLst>
          </p:cNvPr>
          <p:cNvGrpSpPr/>
          <p:nvPr/>
        </p:nvGrpSpPr>
        <p:grpSpPr>
          <a:xfrm>
            <a:off x="659982" y="3696677"/>
            <a:ext cx="4567762" cy="2969058"/>
            <a:chOff x="326140" y="3484580"/>
            <a:chExt cx="5769860" cy="375042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DD31ABB-05F1-15E6-632D-9E555951F802}"/>
                </a:ext>
              </a:extLst>
            </p:cNvPr>
            <p:cNvGrpSpPr/>
            <p:nvPr/>
          </p:nvGrpSpPr>
          <p:grpSpPr>
            <a:xfrm>
              <a:off x="364523" y="3484580"/>
              <a:ext cx="5731477" cy="3750423"/>
              <a:chOff x="364523" y="3484580"/>
              <a:chExt cx="5731477" cy="375042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042986DF-9BF4-9D8C-B71B-BA73E733C6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366"/>
              <a:stretch/>
            </p:blipFill>
            <p:spPr>
              <a:xfrm>
                <a:off x="364523" y="3484580"/>
                <a:ext cx="5731477" cy="3471843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C0362BB-9F42-E1F3-0434-4107CAC81EC6}"/>
                  </a:ext>
                </a:extLst>
              </p:cNvPr>
              <p:cNvSpPr/>
              <p:nvPr/>
            </p:nvSpPr>
            <p:spPr>
              <a:xfrm>
                <a:off x="364523" y="6956422"/>
                <a:ext cx="5731477" cy="278581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rgbClr val="F9F9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/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829A95B-F5AD-80E3-0145-85F6ECA506A0}"/>
                </a:ext>
              </a:extLst>
            </p:cNvPr>
            <p:cNvSpPr/>
            <p:nvPr/>
          </p:nvSpPr>
          <p:spPr>
            <a:xfrm>
              <a:off x="326140" y="6942668"/>
              <a:ext cx="573147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롯데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on</a:t>
              </a: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에서 </a:t>
              </a:r>
              <a:r>
                <a:rPr lang="ko-KR" altLang="en-US" sz="8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뽀따가</a:t>
              </a: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 직접 고른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!! 5</a:t>
              </a: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만 원대 있어 보이는 럭셔리 명절 선물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! BEST3</a:t>
              </a: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/>
                  <a:ea typeface="Tmon몬소리 Black" panose="02000A03000000000000"/>
                </a:rPr>
                <a:t>🎁🎁</a:t>
              </a:r>
              <a:endPara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51004C-C885-473A-ADF5-C124D98FDB40}"/>
              </a:ext>
            </a:extLst>
          </p:cNvPr>
          <p:cNvSpPr/>
          <p:nvPr/>
        </p:nvSpPr>
        <p:spPr>
          <a:xfrm>
            <a:off x="6309698" y="4722547"/>
            <a:ext cx="5405631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앱 사용을 직접 보여주면서 시청자 이벤트를 유도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    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선물을 구매하고 전달하는 과정을 보여주기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메뉴얼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감동을 받는 포인트가 단순 선물이 아닌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”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에 맞춰야 한다는 매뉴얼을 정확하게 제시해주기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7D98-F7E2-3544-5E89-A020DB48B8C4}"/>
              </a:ext>
            </a:extLst>
          </p:cNvPr>
          <p:cNvSpPr txBox="1"/>
          <p:nvPr/>
        </p:nvSpPr>
        <p:spPr>
          <a:xfrm>
            <a:off x="6190770" y="4279707"/>
            <a:ext cx="1623385" cy="3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마케팅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131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527E26E3-8185-4351-57E3-7772A940322C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id="{6A978DE9-988D-5EC1-049E-B033D033B49C}"/>
              </a:ext>
            </a:extLst>
          </p:cNvPr>
          <p:cNvSpPr/>
          <p:nvPr/>
        </p:nvSpPr>
        <p:spPr>
          <a:xfrm>
            <a:off x="2397949" y="1854343"/>
            <a:ext cx="2185897" cy="352298"/>
          </a:xfrm>
          <a:prstGeom prst="rect">
            <a:avLst/>
          </a:prstGeom>
          <a:solidFill>
            <a:srgbClr val="FEBD45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a typeface="Tmon몬소리 Black" panose="02000A03000000000000"/>
              </a:rPr>
              <a:t>타깃 세그먼트</a:t>
            </a: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BF6B4F9-8B7A-FB9E-3B28-6F4E3F8E98F0}"/>
              </a:ext>
            </a:extLst>
          </p:cNvPr>
          <p:cNvSpPr/>
          <p:nvPr/>
        </p:nvSpPr>
        <p:spPr>
          <a:xfrm>
            <a:off x="7892164" y="1861784"/>
            <a:ext cx="2379037" cy="352298"/>
          </a:xfrm>
          <a:prstGeom prst="rect">
            <a:avLst/>
          </a:prstGeom>
          <a:solidFill>
            <a:srgbClr val="FF6600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a typeface="Tmon몬소리 Black" panose="02000A03000000000000"/>
              </a:rPr>
              <a:t>커뮤니티</a:t>
            </a:r>
            <a:r>
              <a:rPr lang="en-US" altLang="ko-KR" b="1" dirty="0">
                <a:solidFill>
                  <a:prstClr val="white"/>
                </a:solidFill>
                <a:ea typeface="Tmon몬소리 Black" panose="02000A03000000000000"/>
              </a:rPr>
              <a:t>/</a:t>
            </a:r>
            <a:r>
              <a:rPr lang="ko-KR" altLang="en-US" b="1" dirty="0">
                <a:solidFill>
                  <a:prstClr val="white"/>
                </a:solidFill>
                <a:ea typeface="Tmon몬소리 Black" panose="02000A03000000000000"/>
              </a:rPr>
              <a:t>어플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7B21A5-0DC5-62FD-C89E-02FC2443AF70}"/>
              </a:ext>
            </a:extLst>
          </p:cNvPr>
          <p:cNvSpPr/>
          <p:nvPr/>
        </p:nvSpPr>
        <p:spPr>
          <a:xfrm>
            <a:off x="5784504" y="2405733"/>
            <a:ext cx="889000" cy="889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E6D87BA-9821-5B07-0C4F-B3992C37A734}"/>
              </a:ext>
            </a:extLst>
          </p:cNvPr>
          <p:cNvSpPr>
            <a:spLocks noEditPoints="1"/>
          </p:cNvSpPr>
          <p:nvPr/>
        </p:nvSpPr>
        <p:spPr bwMode="auto">
          <a:xfrm>
            <a:off x="6098898" y="2578460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b="1" dirty="0">
              <a:solidFill>
                <a:prstClr val="black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52EAF1-B700-14A6-9B77-76FABF397920}"/>
              </a:ext>
            </a:extLst>
          </p:cNvPr>
          <p:cNvSpPr/>
          <p:nvPr/>
        </p:nvSpPr>
        <p:spPr>
          <a:xfrm>
            <a:off x="5883491" y="2884465"/>
            <a:ext cx="691023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Step.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A9AEF-D662-970E-E8DA-4648208BCDBA}"/>
              </a:ext>
            </a:extLst>
          </p:cNvPr>
          <p:cNvSpPr txBox="1"/>
          <p:nvPr/>
        </p:nvSpPr>
        <p:spPr>
          <a:xfrm>
            <a:off x="6707728" y="2614767"/>
            <a:ext cx="47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01616-07D7-7D47-F86B-5AB931B66B58}"/>
              </a:ext>
            </a:extLst>
          </p:cNvPr>
          <p:cNvSpPr txBox="1"/>
          <p:nvPr/>
        </p:nvSpPr>
        <p:spPr>
          <a:xfrm>
            <a:off x="5279130" y="2617912"/>
            <a:ext cx="47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5A4CB-2216-ADDC-C719-3FC7A19F8A88}"/>
              </a:ext>
            </a:extLst>
          </p:cNvPr>
          <p:cNvSpPr txBox="1"/>
          <p:nvPr/>
        </p:nvSpPr>
        <p:spPr>
          <a:xfrm>
            <a:off x="2397949" y="2637249"/>
            <a:ext cx="23539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직장인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87CFAA-9058-040C-0853-A31B4855C25A}"/>
              </a:ext>
            </a:extLst>
          </p:cNvPr>
          <p:cNvSpPr/>
          <p:nvPr/>
        </p:nvSpPr>
        <p:spPr>
          <a:xfrm>
            <a:off x="5784504" y="3877366"/>
            <a:ext cx="889000" cy="889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A57AADF-124F-2856-D875-CAA8F6279779}"/>
              </a:ext>
            </a:extLst>
          </p:cNvPr>
          <p:cNvSpPr>
            <a:spLocks noEditPoints="1"/>
          </p:cNvSpPr>
          <p:nvPr/>
        </p:nvSpPr>
        <p:spPr bwMode="auto">
          <a:xfrm>
            <a:off x="6098898" y="4050093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b="1" dirty="0">
              <a:solidFill>
                <a:prstClr val="black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85E99D-BAF3-12DE-E0E4-7160DF3F6E47}"/>
              </a:ext>
            </a:extLst>
          </p:cNvPr>
          <p:cNvSpPr/>
          <p:nvPr/>
        </p:nvSpPr>
        <p:spPr>
          <a:xfrm>
            <a:off x="5883491" y="4356098"/>
            <a:ext cx="691023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Step.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F157F-51E9-0E0E-83F5-B14B8A6068A5}"/>
              </a:ext>
            </a:extLst>
          </p:cNvPr>
          <p:cNvSpPr txBox="1"/>
          <p:nvPr/>
        </p:nvSpPr>
        <p:spPr>
          <a:xfrm>
            <a:off x="6707728" y="4086400"/>
            <a:ext cx="47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12D6E-E764-D03F-F6EC-BC3B569C8704}"/>
              </a:ext>
            </a:extLst>
          </p:cNvPr>
          <p:cNvSpPr txBox="1"/>
          <p:nvPr/>
        </p:nvSpPr>
        <p:spPr>
          <a:xfrm>
            <a:off x="5279130" y="4089545"/>
            <a:ext cx="47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8C360-E7B5-6210-3C97-CE92CDCF93E0}"/>
              </a:ext>
            </a:extLst>
          </p:cNvPr>
          <p:cNvSpPr txBox="1"/>
          <p:nvPr/>
        </p:nvSpPr>
        <p:spPr>
          <a:xfrm>
            <a:off x="2397949" y="4132116"/>
            <a:ext cx="23539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워킹맘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cxnSp>
        <p:nvCxnSpPr>
          <p:cNvPr id="38" name="직선 연결선 55">
            <a:extLst>
              <a:ext uri="{FF2B5EF4-FFF2-40B4-BE49-F238E27FC236}">
                <a16:creationId xmlns:a16="http://schemas.microsoft.com/office/drawing/2014/main" id="{A7040C40-9B8E-52B8-FD35-93A105699B7F}"/>
              </a:ext>
            </a:extLst>
          </p:cNvPr>
          <p:cNvCxnSpPr>
            <a:cxnSpLocks/>
          </p:cNvCxnSpPr>
          <p:nvPr/>
        </p:nvCxnSpPr>
        <p:spPr>
          <a:xfrm flipV="1">
            <a:off x="2411970" y="3581377"/>
            <a:ext cx="7849310" cy="340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A34CF9-D616-D69C-8700-8FA58D98D79F}"/>
              </a:ext>
            </a:extLst>
          </p:cNvPr>
          <p:cNvSpPr/>
          <p:nvPr/>
        </p:nvSpPr>
        <p:spPr>
          <a:xfrm>
            <a:off x="7907347" y="2214082"/>
            <a:ext cx="2369241" cy="2988104"/>
          </a:xfrm>
          <a:prstGeom prst="rect">
            <a:avLst/>
          </a:prstGeom>
          <a:solidFill>
            <a:srgbClr val="FF66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4FFEA-9E4D-708D-3862-9D778F3E42A8}"/>
              </a:ext>
            </a:extLst>
          </p:cNvPr>
          <p:cNvSpPr txBox="1"/>
          <p:nvPr/>
        </p:nvSpPr>
        <p:spPr>
          <a:xfrm>
            <a:off x="7916108" y="2317507"/>
            <a:ext cx="23539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직장인 커뮤니티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블라인드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미생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CF43B3-170B-659A-FFC0-A12F9692F851}"/>
              </a:ext>
            </a:extLst>
          </p:cNvPr>
          <p:cNvSpPr txBox="1"/>
          <p:nvPr/>
        </p:nvSpPr>
        <p:spPr>
          <a:xfrm>
            <a:off x="7907348" y="3762784"/>
            <a:ext cx="23539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육아맘을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 위한 카페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동네맘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Babytime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19" name="자유형: 도형 19">
            <a:extLst>
              <a:ext uri="{FF2B5EF4-FFF2-40B4-BE49-F238E27FC236}">
                <a16:creationId xmlns:a16="http://schemas.microsoft.com/office/drawing/2014/main" id="{F5A23527-A670-DD32-2ADD-EAC2EAEE3B3C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0" name="자유형: 도형 18">
            <a:extLst>
              <a:ext uri="{FF2B5EF4-FFF2-40B4-BE49-F238E27FC236}">
                <a16:creationId xmlns:a16="http://schemas.microsoft.com/office/drawing/2014/main" id="{472A2CB4-DB09-9030-B323-34AC85BB8E52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신규회원 외부유입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BAE41B-EEC0-0499-AA5E-8438FBC12B6A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15BFC3-BFBA-4249-17F9-276E47B4922E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C147411-882B-6BC6-ABC3-89D6D22F2A3F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8289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527E26E3-8185-4351-57E3-7772A940322C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92FD94D-12BC-7C29-4DFB-140EA1946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4"/>
          <a:stretch/>
        </p:blipFill>
        <p:spPr>
          <a:xfrm>
            <a:off x="439367" y="1202967"/>
            <a:ext cx="2697454" cy="5434882"/>
          </a:xfrm>
          <a:prstGeom prst="rect">
            <a:avLst/>
          </a:prstGeom>
        </p:spPr>
      </p:pic>
      <p:sp>
        <p:nvSpPr>
          <p:cNvPr id="19" name="자유형: 도형 19">
            <a:extLst>
              <a:ext uri="{FF2B5EF4-FFF2-40B4-BE49-F238E27FC236}">
                <a16:creationId xmlns:a16="http://schemas.microsoft.com/office/drawing/2014/main" id="{A8C533D1-DE16-CD63-9CCD-631BA6688DF2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20" name="자유형: 도형 18">
            <a:extLst>
              <a:ext uri="{FF2B5EF4-FFF2-40B4-BE49-F238E27FC236}">
                <a16:creationId xmlns:a16="http://schemas.microsoft.com/office/drawing/2014/main" id="{22940813-ADDE-6404-0E72-F3267F6ABA02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신규회원 외부유입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2F43092-8BFF-CB08-E3B6-66F82823A9B6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C14C5A-A364-B696-DE26-08A4257BFD84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2A05775-C53D-BDC0-ACA9-ED572D95274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152EA2-9E48-8686-50DA-223B1665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8"/>
          <a:stretch/>
        </p:blipFill>
        <p:spPr>
          <a:xfrm>
            <a:off x="3134745" y="1202967"/>
            <a:ext cx="3222149" cy="5434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91765-754B-3E36-7216-2EBF3FC569D8}"/>
              </a:ext>
            </a:extLst>
          </p:cNvPr>
          <p:cNvSpPr txBox="1"/>
          <p:nvPr/>
        </p:nvSpPr>
        <p:spPr>
          <a:xfrm>
            <a:off x="7508662" y="1910171"/>
            <a:ext cx="4567382" cy="12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커뮤니티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어플의 타겟이 세그먼트와 동일한 경우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(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타겟 세그먼트와 동일 집단의 신규 회원 유입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세그먼트가 주로 찾는 커뮤니티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23827-C93E-5EF2-F4F8-FFEE36B09CE7}"/>
              </a:ext>
            </a:extLst>
          </p:cNvPr>
          <p:cNvSpPr txBox="1"/>
          <p:nvPr/>
        </p:nvSpPr>
        <p:spPr>
          <a:xfrm>
            <a:off x="6643070" y="1462130"/>
            <a:ext cx="3064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커뮤니티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/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어플 선정 기준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633EC-9353-8CE2-725F-A66DF3CE16CF}"/>
              </a:ext>
            </a:extLst>
          </p:cNvPr>
          <p:cNvSpPr txBox="1"/>
          <p:nvPr/>
        </p:nvSpPr>
        <p:spPr>
          <a:xfrm>
            <a:off x="7269352" y="4488283"/>
            <a:ext cx="456738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돌림판 등을 통한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참여형 이벤트 제공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어플 다운로드 후 회원가입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로그인 시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응모권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  <a:cs typeface="Aharoni" panose="02010803020104030203" pitchFamily="2" charset="-79"/>
              </a:rPr>
              <a:t> 획득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42118-1A1E-54B9-FCE0-FFFC096EAB24}"/>
              </a:ext>
            </a:extLst>
          </p:cNvPr>
          <p:cNvSpPr txBox="1"/>
          <p:nvPr/>
        </p:nvSpPr>
        <p:spPr>
          <a:xfrm>
            <a:off x="6743322" y="3963119"/>
            <a:ext cx="1623385" cy="3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마케팅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DC602F-1716-2AF9-7FD7-1943C48DB961}"/>
              </a:ext>
            </a:extLst>
          </p:cNvPr>
          <p:cNvSpPr/>
          <p:nvPr/>
        </p:nvSpPr>
        <p:spPr>
          <a:xfrm>
            <a:off x="1130713" y="1190662"/>
            <a:ext cx="8037135" cy="484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‣Giver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대상으로 이런 선물을 할 것 같은 사람들에게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챗봇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메시지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EX)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주기적으로 육아 용품을 일정 건수 이상 산 남자 분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: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남편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육아에 지친 아내를 위해 깜짝 선물을 이벤트를 해보시는 건 어떨까요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?”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/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/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/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‣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선물과 관련한 감동적인 이벤트에 대해 사연을 매주 뽑음으로써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사연라디오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’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와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유사한 느낌으로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온라이브를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이용한 하나의 엔터테인먼트 제공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기대효과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체류시간 증가로 인한 앱 활성화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감동을 포인트로 한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따뜻한 이미지 확립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40B7E9C8-B48F-6FA7-912D-710060BF8A46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92B0FD8-A52A-BC55-2DCE-9E1CDD064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6" y="1291855"/>
            <a:ext cx="889288" cy="8892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79EFDD-7EE1-74D5-60A0-71EF3F3AD331}"/>
              </a:ext>
            </a:extLst>
          </p:cNvPr>
          <p:cNvGrpSpPr/>
          <p:nvPr/>
        </p:nvGrpSpPr>
        <p:grpSpPr>
          <a:xfrm>
            <a:off x="9167848" y="1335490"/>
            <a:ext cx="2778444" cy="1248254"/>
            <a:chOff x="9354509" y="2885400"/>
            <a:chExt cx="2778444" cy="12482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FD66CC-C70F-EEE0-8A16-358D862F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4509" y="2885400"/>
              <a:ext cx="1087200" cy="1087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C34ABE-F07E-D685-4289-E980E68B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709" y="3449360"/>
              <a:ext cx="684294" cy="6842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CDB1B86-9D1E-46FD-1577-F7D14874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753" y="2885400"/>
              <a:ext cx="1087200" cy="10872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904D0F-5BFE-8D16-CDF4-3B3D92961626}"/>
              </a:ext>
            </a:extLst>
          </p:cNvPr>
          <p:cNvGrpSpPr/>
          <p:nvPr/>
        </p:nvGrpSpPr>
        <p:grpSpPr>
          <a:xfrm>
            <a:off x="9215874" y="3888717"/>
            <a:ext cx="2762641" cy="1873473"/>
            <a:chOff x="0" y="5006954"/>
            <a:chExt cx="2762641" cy="1873473"/>
          </a:xfrm>
        </p:grpSpPr>
        <p:pic>
          <p:nvPicPr>
            <p:cNvPr id="7170" name="Picture 2" descr="12화 라디오 사연 쓰기와 아날로그 감성">
              <a:extLst>
                <a:ext uri="{FF2B5EF4-FFF2-40B4-BE49-F238E27FC236}">
                  <a16:creationId xmlns:a16="http://schemas.microsoft.com/office/drawing/2014/main" id="{5163D6A6-F596-EBC5-73BF-04CD8DD50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06954"/>
              <a:ext cx="2762641" cy="18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아이콘 이미지">
              <a:extLst>
                <a:ext uri="{FF2B5EF4-FFF2-40B4-BE49-F238E27FC236}">
                  <a16:creationId xmlns:a16="http://schemas.microsoft.com/office/drawing/2014/main" id="{3FFFBA2D-4845-4441-5F43-734434B74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4" y="5124040"/>
              <a:ext cx="564093" cy="56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B8C7BE-A636-779B-4114-C7B1F0BC6FE1}"/>
                </a:ext>
              </a:extLst>
            </p:cNvPr>
            <p:cNvSpPr txBox="1"/>
            <p:nvPr/>
          </p:nvSpPr>
          <p:spPr>
            <a:xfrm>
              <a:off x="638937" y="5082920"/>
              <a:ext cx="175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Tmon몬소리 Black" panose="02000A03000000000000"/>
                </a:rPr>
                <a:t>선물 감동 </a:t>
              </a:r>
              <a:endParaRPr kumimoji="1" lang="en-US" altLang="ko-KR" b="1" dirty="0">
                <a:solidFill>
                  <a:schemeClr val="bg1"/>
                </a:solidFill>
                <a:latin typeface="BM DoHyeon OTF" panose="020B0600000101010101" pitchFamily="34" charset="-127"/>
                <a:ea typeface="Tmon몬소리 Black" panose="02000A03000000000000"/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Tmon몬소리 Black" panose="02000A03000000000000"/>
                </a:rPr>
                <a:t>사연 라디오</a:t>
              </a:r>
            </a:p>
          </p:txBody>
        </p:sp>
      </p:grp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66B98388-4B19-6494-0AAD-97FCF61BFF86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FF23DDF9-6BCA-DCD1-3788-C4B33D55BDF5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개인화 마케팅 전략제안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충성고객 전환유도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7DF069-A0DA-1403-28EB-C575D4F6AB5C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AC1A1F-B5D5-F734-7608-B1A285913D7B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BDC2CD-151C-1EBE-9152-32D632BAB740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4675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CDF882EF-0E05-D9F7-8AFA-26C51C424407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BC919F6-5DDD-5423-E28C-EC4A2DCFBCC5}"/>
              </a:ext>
            </a:extLst>
          </p:cNvPr>
          <p:cNvSpPr/>
          <p:nvPr/>
        </p:nvSpPr>
        <p:spPr>
          <a:xfrm>
            <a:off x="4495673" y="228600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1E00E0-9D77-086A-61A1-FCBA14997DA6}"/>
              </a:ext>
            </a:extLst>
          </p:cNvPr>
          <p:cNvSpPr/>
          <p:nvPr/>
        </p:nvSpPr>
        <p:spPr>
          <a:xfrm>
            <a:off x="4495673" y="2444115"/>
            <a:ext cx="26212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</a:t>
            </a:r>
            <a:r>
              <a:rPr lang="en-US" altLang="ko-KR" sz="28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CONCLUSION</a:t>
            </a:r>
          </a:p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D0A901FA-55B8-80BD-204F-C17BF160C96A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818E37CF-A5E2-F2A5-EEDC-07A0692B2F3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결론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8B5518-4FF5-2FCE-A3AA-6743D09BA98E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D1B602-83AA-E6AB-7E08-BDEF48BDFA13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2F6EE5-00C2-6195-7B39-BA1C63792CB1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05619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1AE25ADF-EF27-C2A1-BBBC-A6A19ED4D587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189A38-7026-C96B-A104-39D378259F05}"/>
              </a:ext>
            </a:extLst>
          </p:cNvPr>
          <p:cNvGrpSpPr/>
          <p:nvPr/>
        </p:nvGrpSpPr>
        <p:grpSpPr>
          <a:xfrm>
            <a:off x="439367" y="1977222"/>
            <a:ext cx="2846547" cy="1446846"/>
            <a:chOff x="1835573" y="2833386"/>
            <a:chExt cx="2846547" cy="144684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10BA3B6-C796-C976-C997-5B8E337ECD9C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66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sp>
          <p:nvSpPr>
            <p:cNvPr id="11" name="오른쪽 대괄호 16">
              <a:extLst>
                <a:ext uri="{FF2B5EF4-FFF2-40B4-BE49-F238E27FC236}">
                  <a16:creationId xmlns:a16="http://schemas.microsoft.com/office/drawing/2014/main" id="{EA37F345-9454-181B-29A9-2E433A2E23E0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53A0B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Tmon몬소리 Black"/>
                <a:ea typeface="Tmon몬소리 Black" panose="02000A0300000000000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7BA36B-7446-7CBA-9DBE-AEB94E7E9F6E}"/>
              </a:ext>
            </a:extLst>
          </p:cNvPr>
          <p:cNvSpPr/>
          <p:nvPr/>
        </p:nvSpPr>
        <p:spPr>
          <a:xfrm>
            <a:off x="429032" y="2861115"/>
            <a:ext cx="2966737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주제 선정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 err="1">
                <a:ea typeface="Tmon몬소리 Black" panose="02000A03000000000000"/>
              </a:rPr>
              <a:t>롯데온</a:t>
            </a:r>
            <a:r>
              <a:rPr kumimoji="1" lang="ko-KR" altLang="en-US" sz="1400" dirty="0">
                <a:ea typeface="Tmon몬소리 Black" panose="02000A03000000000000"/>
              </a:rPr>
              <a:t> 앱 다운로드 유도</a:t>
            </a:r>
            <a:r>
              <a:rPr kumimoji="1" lang="en-US" altLang="ko-KR" sz="1400" dirty="0">
                <a:ea typeface="Tmon몬소리 Black" panose="02000A03000000000000"/>
              </a:rPr>
              <a:t> </a:t>
            </a:r>
            <a:r>
              <a:rPr kumimoji="1" lang="ko-KR" altLang="en-US" sz="1400" dirty="0">
                <a:ea typeface="Tmon몬소리 Black" panose="02000A03000000000000"/>
              </a:rPr>
              <a:t>및 </a:t>
            </a:r>
            <a:endParaRPr kumimoji="1" lang="en-US" altLang="ko-KR" sz="1400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ea typeface="Tmon몬소리 Black" panose="02000A03000000000000"/>
              </a:rPr>
              <a:t>선물하기 기능 활성화 방법 제안</a:t>
            </a:r>
            <a:endParaRPr kumimoji="1" lang="en-US" altLang="ko-KR" sz="1400" dirty="0">
              <a:ea typeface="Tmon몬소리 Black" panose="02000A0300000000000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47BA8A-FF0E-83D1-E16A-B9DDB18AB34F}"/>
              </a:ext>
            </a:extLst>
          </p:cNvPr>
          <p:cNvGrpSpPr/>
          <p:nvPr/>
        </p:nvGrpSpPr>
        <p:grpSpPr>
          <a:xfrm flipV="1">
            <a:off x="3195122" y="4733862"/>
            <a:ext cx="2846547" cy="1446846"/>
            <a:chOff x="2031517" y="2753557"/>
            <a:chExt cx="2846547" cy="144684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FAB025F-871F-8052-6A04-9D5318647D6C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66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sp>
          <p:nvSpPr>
            <p:cNvPr id="17" name="오른쪽 대괄호 23">
              <a:extLst>
                <a:ext uri="{FF2B5EF4-FFF2-40B4-BE49-F238E27FC236}">
                  <a16:creationId xmlns:a16="http://schemas.microsoft.com/office/drawing/2014/main" id="{58AAEF0D-27F8-8C15-0213-95EBA2BC18E1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53A0B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Tmon몬소리 Black"/>
                <a:ea typeface="Tmon몬소리 Black" panose="02000A0300000000000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F86C32-AE52-ABD0-8BBB-98CF5FEBA1D3}"/>
              </a:ext>
            </a:extLst>
          </p:cNvPr>
          <p:cNvSpPr/>
          <p:nvPr/>
        </p:nvSpPr>
        <p:spPr>
          <a:xfrm>
            <a:off x="3304977" y="4007937"/>
            <a:ext cx="2966736" cy="835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데이터 사용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관계성에 따른 세그먼트 추출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C01C11-2AB2-08D7-8274-723C53E88542}"/>
              </a:ext>
            </a:extLst>
          </p:cNvPr>
          <p:cNvGrpSpPr/>
          <p:nvPr/>
        </p:nvGrpSpPr>
        <p:grpSpPr>
          <a:xfrm>
            <a:off x="6041668" y="1977221"/>
            <a:ext cx="2846547" cy="1446846"/>
            <a:chOff x="1835573" y="2833386"/>
            <a:chExt cx="2846547" cy="144684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DCD152F-CF0A-0ED3-760C-037FAB7E2B9A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66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sp>
          <p:nvSpPr>
            <p:cNvPr id="27" name="오른쪽 대괄호 16">
              <a:extLst>
                <a:ext uri="{FF2B5EF4-FFF2-40B4-BE49-F238E27FC236}">
                  <a16:creationId xmlns:a16="http://schemas.microsoft.com/office/drawing/2014/main" id="{012ED495-6335-04DB-1705-048EB32D039F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53A0B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Tmon몬소리 Black"/>
                <a:ea typeface="Tmon몬소리 Black" panose="02000A0300000000000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06A8F8-5D05-9976-82EF-5C6B481363B2}"/>
              </a:ext>
            </a:extLst>
          </p:cNvPr>
          <p:cNvSpPr/>
          <p:nvPr/>
        </p:nvSpPr>
        <p:spPr>
          <a:xfrm>
            <a:off x="6162525" y="2995234"/>
            <a:ext cx="2755088" cy="835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모델링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세그먼트별 선물하기 제품 추천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8FB03E-9B5E-5756-1F4B-424840331963}"/>
              </a:ext>
            </a:extLst>
          </p:cNvPr>
          <p:cNvGrpSpPr/>
          <p:nvPr/>
        </p:nvGrpSpPr>
        <p:grpSpPr>
          <a:xfrm flipV="1">
            <a:off x="8797423" y="4733862"/>
            <a:ext cx="2846547" cy="1446846"/>
            <a:chOff x="2031517" y="2753557"/>
            <a:chExt cx="2846547" cy="144684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A161717-D5E0-A387-35E0-F4AA4A00B999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chemeClr val="accent2">
                <a:alpha val="6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sp>
          <p:nvSpPr>
            <p:cNvPr id="33" name="오른쪽 대괄호 23">
              <a:extLst>
                <a:ext uri="{FF2B5EF4-FFF2-40B4-BE49-F238E27FC236}">
                  <a16:creationId xmlns:a16="http://schemas.microsoft.com/office/drawing/2014/main" id="{4496A440-CC96-4EB7-FD6F-674BFB5E12A4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53A0B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Tmon몬소리 Black"/>
                <a:ea typeface="Tmon몬소리 Black" panose="02000A03000000000000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815A47-969E-C68C-560E-D06805E29D8B}"/>
              </a:ext>
            </a:extLst>
          </p:cNvPr>
          <p:cNvSpPr/>
          <p:nvPr/>
        </p:nvSpPr>
        <p:spPr>
          <a:xfrm>
            <a:off x="9052170" y="4007937"/>
            <a:ext cx="2537614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개인화 마케팅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신규회원 외부유입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 panose="02000A03000000000000"/>
              </a:rPr>
              <a:t>충성고객 전환유도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4C414B6-2631-FF69-8DC2-F58A62F56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35" y="5170596"/>
            <a:ext cx="613483" cy="6134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9FAF03F-E6C8-68D6-4DFF-709478A75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81" y="2167992"/>
            <a:ext cx="552910" cy="55291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DB48F64-00F0-41AE-30D4-26F4C60E5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8" y="5275015"/>
            <a:ext cx="523974" cy="523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96CD572-CE79-8CC1-F4B8-9E520EFCF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63" y="2190992"/>
            <a:ext cx="478545" cy="478545"/>
          </a:xfrm>
          <a:prstGeom prst="rect">
            <a:avLst/>
          </a:prstGeom>
        </p:spPr>
      </p:pic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47D60958-F2F0-BABB-C9B7-81F7D702C954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3" name="자유형: 도형 18">
            <a:extLst>
              <a:ext uri="{FF2B5EF4-FFF2-40B4-BE49-F238E27FC236}">
                <a16:creationId xmlns:a16="http://schemas.microsoft.com/office/drawing/2014/main" id="{39371FAE-19DC-014F-2F59-6B5AA20BE487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결론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516B8E-E5B3-0CF0-11E1-8765AE9D3AB7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E9AC37-6E61-25F7-832A-F4645B857C75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B01BA11-449D-6E33-319C-AF5FED753D28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3013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5A9DBC-36FF-0AA5-1716-60A48FDF2F7E}"/>
              </a:ext>
            </a:extLst>
          </p:cNvPr>
          <p:cNvSpPr/>
          <p:nvPr/>
        </p:nvSpPr>
        <p:spPr>
          <a:xfrm>
            <a:off x="749390" y="1168317"/>
            <a:ext cx="9999959" cy="235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기대효과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앱 다운로드 수 및 앱 체류시간 증가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관계성에 기반한 세그먼트를 통해 경쟁사들의 선물하기와 차별화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관계성에 기반한 추천을 통해 선물 고르는 시간 절약 및 편리성 증가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롯데온만의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개인화 마케팅 전략을 통해 따뜻한 이미지 확보 및 충성고객 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cxnSp>
        <p:nvCxnSpPr>
          <p:cNvPr id="8" name="직선 연결선 20">
            <a:extLst>
              <a:ext uri="{FF2B5EF4-FFF2-40B4-BE49-F238E27FC236}">
                <a16:creationId xmlns:a16="http://schemas.microsoft.com/office/drawing/2014/main" id="{48B2A680-DBB4-E0DD-54F7-26F7897D6D43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225CBC-6FBC-255A-26AE-601E50308C39}"/>
              </a:ext>
            </a:extLst>
          </p:cNvPr>
          <p:cNvGrpSpPr/>
          <p:nvPr/>
        </p:nvGrpSpPr>
        <p:grpSpPr>
          <a:xfrm>
            <a:off x="2551303" y="2984834"/>
            <a:ext cx="9436100" cy="3649559"/>
            <a:chOff x="1377950" y="2562047"/>
            <a:chExt cx="9436100" cy="3649559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B632F3C5-D51D-B157-A297-DD0DA478D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59969139"/>
                </p:ext>
              </p:extLst>
            </p:nvPr>
          </p:nvGraphicFramePr>
          <p:xfrm>
            <a:off x="1377950" y="2562047"/>
            <a:ext cx="9436100" cy="36495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2A26992-9551-95D8-E2B1-9CCB9EF10C68}"/>
                </a:ext>
              </a:extLst>
            </p:cNvPr>
            <p:cNvSpPr/>
            <p:nvPr/>
          </p:nvSpPr>
          <p:spPr>
            <a:xfrm>
              <a:off x="4788213" y="3671250"/>
              <a:ext cx="1049285" cy="1049285"/>
            </a:xfrm>
            <a:prstGeom prst="ellipse">
              <a:avLst/>
            </a:prstGeom>
            <a:noFill/>
            <a:ln w="28575">
              <a:solidFill>
                <a:srgbClr val="F53A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B70DF2E-06C0-A79A-4C4E-44D3B4CC4832}"/>
                </a:ext>
              </a:extLst>
            </p:cNvPr>
            <p:cNvSpPr/>
            <p:nvPr/>
          </p:nvSpPr>
          <p:spPr>
            <a:xfrm flipH="1">
              <a:off x="4579440" y="3962578"/>
              <a:ext cx="961453" cy="466628"/>
            </a:xfrm>
            <a:custGeom>
              <a:avLst/>
              <a:gdLst>
                <a:gd name="connsiteX0" fmla="*/ 180594 w 961453"/>
                <a:gd name="connsiteY0" fmla="*/ 0 h 466628"/>
                <a:gd name="connsiteX1" fmla="*/ 780859 w 961453"/>
                <a:gd name="connsiteY1" fmla="*/ 0 h 466628"/>
                <a:gd name="connsiteX2" fmla="*/ 961453 w 961453"/>
                <a:gd name="connsiteY2" fmla="*/ 180594 h 466628"/>
                <a:gd name="connsiteX3" fmla="*/ 780859 w 961453"/>
                <a:gd name="connsiteY3" fmla="*/ 361188 h 466628"/>
                <a:gd name="connsiteX4" fmla="*/ 261844 w 961453"/>
                <a:gd name="connsiteY4" fmla="*/ 361188 h 466628"/>
                <a:gd name="connsiteX5" fmla="*/ 261844 w 961453"/>
                <a:gd name="connsiteY5" fmla="*/ 466628 h 466628"/>
                <a:gd name="connsiteX6" fmla="*/ 71916 w 961453"/>
                <a:gd name="connsiteY6" fmla="*/ 326135 h 466628"/>
                <a:gd name="connsiteX7" fmla="*/ 79358 w 961453"/>
                <a:gd name="connsiteY7" fmla="*/ 326135 h 466628"/>
                <a:gd name="connsiteX8" fmla="*/ 52895 w 961453"/>
                <a:gd name="connsiteY8" fmla="*/ 308293 h 466628"/>
                <a:gd name="connsiteX9" fmla="*/ 0 w 961453"/>
                <a:gd name="connsiteY9" fmla="*/ 180594 h 466628"/>
                <a:gd name="connsiteX10" fmla="*/ 180594 w 961453"/>
                <a:gd name="connsiteY10" fmla="*/ 0 h 46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1453" h="466628">
                  <a:moveTo>
                    <a:pt x="180594" y="0"/>
                  </a:moveTo>
                  <a:lnTo>
                    <a:pt x="780859" y="0"/>
                  </a:lnTo>
                  <a:cubicBezTo>
                    <a:pt x="880598" y="0"/>
                    <a:pt x="961453" y="80855"/>
                    <a:pt x="961453" y="180594"/>
                  </a:cubicBezTo>
                  <a:cubicBezTo>
                    <a:pt x="961453" y="280333"/>
                    <a:pt x="880598" y="361188"/>
                    <a:pt x="780859" y="361188"/>
                  </a:cubicBezTo>
                  <a:lnTo>
                    <a:pt x="261844" y="361188"/>
                  </a:lnTo>
                  <a:lnTo>
                    <a:pt x="261844" y="466628"/>
                  </a:lnTo>
                  <a:lnTo>
                    <a:pt x="71916" y="326135"/>
                  </a:lnTo>
                  <a:lnTo>
                    <a:pt x="79358" y="326135"/>
                  </a:lnTo>
                  <a:lnTo>
                    <a:pt x="52895" y="308293"/>
                  </a:lnTo>
                  <a:cubicBezTo>
                    <a:pt x="20214" y="275612"/>
                    <a:pt x="0" y="230464"/>
                    <a:pt x="0" y="180594"/>
                  </a:cubicBezTo>
                  <a:cubicBezTo>
                    <a:pt x="0" y="80855"/>
                    <a:pt x="80855" y="0"/>
                    <a:pt x="180594" y="0"/>
                  </a:cubicBezTo>
                  <a:close/>
                </a:path>
              </a:pathLst>
            </a:custGeom>
            <a:solidFill>
              <a:srgbClr val="F53A0B"/>
            </a:solidFill>
            <a:ln>
              <a:noFill/>
            </a:ln>
            <a:effectLst>
              <a:outerShdw dist="889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000000"/>
              </a:lightRig>
            </a:scene3d>
            <a:sp3d prstMaterial="matte">
              <a:bevelB w="0" h="241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Tmon몬소리 Black"/>
                  <a:ea typeface="Tmon몬소리 Black" panose="02000A03000000000000"/>
                </a:rPr>
                <a:t>50% </a:t>
              </a:r>
              <a:endParaRPr lang="ko-KR" altLang="en-US" sz="2000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7C6D8B0-8931-78C3-7306-1BD0DB0EE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855" y="3320172"/>
              <a:ext cx="4263141" cy="1558775"/>
            </a:xfrm>
            <a:prstGeom prst="straightConnector1">
              <a:avLst/>
            </a:prstGeom>
            <a:ln w="57150">
              <a:solidFill>
                <a:srgbClr val="F53A0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85895915-141F-DA7C-DC98-D3D1B453E796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20" y="6096000"/>
              <a:ext cx="910018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자유형: 도형 19">
            <a:extLst>
              <a:ext uri="{FF2B5EF4-FFF2-40B4-BE49-F238E27FC236}">
                <a16:creationId xmlns:a16="http://schemas.microsoft.com/office/drawing/2014/main" id="{A844D6A3-8594-668B-9F75-512CE0385FD5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0" name="자유형: 도형 18">
            <a:extLst>
              <a:ext uri="{FF2B5EF4-FFF2-40B4-BE49-F238E27FC236}">
                <a16:creationId xmlns:a16="http://schemas.microsoft.com/office/drawing/2014/main" id="{08C886EF-4733-8244-3CEA-AB9883BBC476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결론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557786-1F6D-1181-B44F-E669FBB7B115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003484-0B5D-9721-F96A-D1EFDC89AE84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E27224-445B-4987-0239-CC2C29E2BC91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04621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F0DCFA5E-4F07-3169-5C0F-F7F754E0AD30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7990E8-607D-A4B6-E06F-7478D4DBE9C9}"/>
              </a:ext>
            </a:extLst>
          </p:cNvPr>
          <p:cNvSpPr/>
          <p:nvPr/>
        </p:nvSpPr>
        <p:spPr>
          <a:xfrm>
            <a:off x="4495673" y="228600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1C6EAF-23F0-1BF2-ADB6-E0246FC51234}"/>
              </a:ext>
            </a:extLst>
          </p:cNvPr>
          <p:cNvSpPr/>
          <p:nvPr/>
        </p:nvSpPr>
        <p:spPr>
          <a:xfrm>
            <a:off x="4530153" y="2351782"/>
            <a:ext cx="262128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IMPROVE</a:t>
            </a:r>
          </a:p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ED5B5FAE-8A74-8358-3B8C-25E77EE1C847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B9D409B1-0ABA-1F9D-3242-94A195912DE3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고도화 전략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11AFCF-0D56-676B-68FF-39A839D9E88B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46750D2-0272-FF46-2D67-0882FC6F64B0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6D7718B-1AD5-8C18-CB9D-8E10CB3A8369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98448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7AAF3460-FF58-509C-61C1-BB7D6568B5FF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B9637DA-D768-94D7-1D01-1498AD73E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63" y="3626089"/>
            <a:ext cx="1883229" cy="18832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6F0D0-6E59-D023-BFB9-97D529909768}"/>
              </a:ext>
            </a:extLst>
          </p:cNvPr>
          <p:cNvSpPr txBox="1"/>
          <p:nvPr/>
        </p:nvSpPr>
        <p:spPr>
          <a:xfrm>
            <a:off x="3404511" y="3572234"/>
            <a:ext cx="806286" cy="276999"/>
          </a:xfrm>
          <a:prstGeom prst="rect">
            <a:avLst/>
          </a:prstGeom>
          <a:noFill/>
          <a:ln>
            <a:solidFill>
              <a:srgbClr val="F53A0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ea typeface="Tmon몬소리 Black" panose="02000A03000000000000"/>
              </a:rPr>
              <a:t>친구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5D62C-4E85-DE7E-1CF2-DC52AFD303E9}"/>
              </a:ext>
            </a:extLst>
          </p:cNvPr>
          <p:cNvSpPr txBox="1"/>
          <p:nvPr/>
        </p:nvSpPr>
        <p:spPr>
          <a:xfrm>
            <a:off x="2969989" y="5416985"/>
            <a:ext cx="1302338" cy="461665"/>
          </a:xfrm>
          <a:prstGeom prst="rect">
            <a:avLst/>
          </a:prstGeom>
          <a:noFill/>
          <a:ln>
            <a:solidFill>
              <a:srgbClr val="F53A0B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ea typeface="Tmon몬소리 Black" panose="02000A03000000000000"/>
              </a:rPr>
              <a:t>웃어른</a:t>
            </a:r>
            <a:endParaRPr kumimoji="1" lang="en-US" altLang="ko-KR" sz="1200" b="1" dirty="0">
              <a:ea typeface="Tmon몬소리 Black" panose="02000A03000000000000"/>
            </a:endParaRPr>
          </a:p>
          <a:p>
            <a:r>
              <a:rPr kumimoji="1" lang="en-US" altLang="ko-KR" sz="1200" b="1" dirty="0">
                <a:ea typeface="Tmon몬소리 Black" panose="02000A03000000000000"/>
              </a:rPr>
              <a:t>(</a:t>
            </a:r>
            <a:r>
              <a:rPr kumimoji="1" lang="ko-KR" altLang="en-US" sz="1200" b="1" dirty="0">
                <a:ea typeface="Tmon몬소리 Black" panose="02000A03000000000000"/>
              </a:rPr>
              <a:t>은사님</a:t>
            </a:r>
            <a:r>
              <a:rPr kumimoji="1" lang="en-US" altLang="ko-KR" sz="1200" b="1" dirty="0">
                <a:ea typeface="Tmon몬소리 Black" panose="02000A03000000000000"/>
              </a:rPr>
              <a:t>, </a:t>
            </a:r>
            <a:r>
              <a:rPr kumimoji="1" lang="ko-KR" altLang="en-US" sz="1200" b="1" dirty="0">
                <a:ea typeface="Tmon몬소리 Black" panose="02000A03000000000000"/>
              </a:rPr>
              <a:t>교수님</a:t>
            </a:r>
            <a:r>
              <a:rPr kumimoji="1" lang="en-US" altLang="ko-KR" sz="1200" b="1" dirty="0">
                <a:ea typeface="Tmon몬소리 Black" panose="02000A03000000000000"/>
              </a:rPr>
              <a:t>)</a:t>
            </a:r>
            <a:endParaRPr kumimoji="1" lang="ko-KR" altLang="en-US" sz="1200" b="1" dirty="0">
              <a:ea typeface="Tmon몬소리 Black" panose="02000A03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8F8D3-35EB-37EA-73E6-2F41666A27BB}"/>
              </a:ext>
            </a:extLst>
          </p:cNvPr>
          <p:cNvSpPr txBox="1"/>
          <p:nvPr/>
        </p:nvSpPr>
        <p:spPr>
          <a:xfrm>
            <a:off x="6078786" y="3572234"/>
            <a:ext cx="948394" cy="276999"/>
          </a:xfrm>
          <a:prstGeom prst="rect">
            <a:avLst/>
          </a:prstGeom>
          <a:noFill/>
          <a:ln>
            <a:solidFill>
              <a:srgbClr val="F53A0B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>
                <a:ea typeface="Tmon몬소리 Black" panose="02000A03000000000000"/>
              </a:rPr>
              <a:t>은퇴하신분</a:t>
            </a:r>
            <a:endParaRPr kumimoji="1" lang="ko-KR" altLang="en-US" sz="1200" b="1" dirty="0">
              <a:ea typeface="Tmon몬소리 Black" panose="02000A03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8CCFD8-E124-EA59-0820-C0A7040B75AA}"/>
              </a:ext>
            </a:extLst>
          </p:cNvPr>
          <p:cNvSpPr txBox="1"/>
          <p:nvPr/>
        </p:nvSpPr>
        <p:spPr>
          <a:xfrm>
            <a:off x="6046224" y="5416985"/>
            <a:ext cx="980956" cy="276999"/>
          </a:xfrm>
          <a:prstGeom prst="rect">
            <a:avLst/>
          </a:prstGeom>
          <a:noFill/>
          <a:ln>
            <a:solidFill>
              <a:srgbClr val="F53A0B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b="1">
                <a:ea typeface="Tmon몬소리 Black" panose="02000A03000000000000"/>
              </a:rPr>
              <a:t>클라이언트</a:t>
            </a:r>
            <a:endParaRPr kumimoji="1" lang="ko-KR" altLang="en-US" sz="1200" b="1" dirty="0">
              <a:ea typeface="Tmon몬소리 Black" panose="02000A03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D3D14F-10FE-778E-E273-A14C7679CD5E}"/>
              </a:ext>
            </a:extLst>
          </p:cNvPr>
          <p:cNvSpPr txBox="1"/>
          <p:nvPr/>
        </p:nvSpPr>
        <p:spPr>
          <a:xfrm>
            <a:off x="4955275" y="5509319"/>
            <a:ext cx="479596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ea typeface="Tmon몬소리 Black" panose="02000A03000000000000"/>
              </a:rPr>
              <a:t>나</a:t>
            </a:r>
          </a:p>
        </p:txBody>
      </p:sp>
      <p:sp>
        <p:nvSpPr>
          <p:cNvPr id="13" name="자유형: 도형 19">
            <a:extLst>
              <a:ext uri="{FF2B5EF4-FFF2-40B4-BE49-F238E27FC236}">
                <a16:creationId xmlns:a16="http://schemas.microsoft.com/office/drawing/2014/main" id="{3B71F1B5-778D-C39A-F5BE-73DEEF957615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7" name="자유형: 도형 18">
            <a:extLst>
              <a:ext uri="{FF2B5EF4-FFF2-40B4-BE49-F238E27FC236}">
                <a16:creationId xmlns:a16="http://schemas.microsoft.com/office/drawing/2014/main" id="{013F918B-254D-83A2-8F68-D906D3E4EC5A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고도화 전략</a:t>
            </a:r>
            <a:endParaRPr lang="ko-KR" altLang="en-US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1C644-A442-CFCE-6157-21C5F6512061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A5ED64-AC80-F051-E6CA-62DB9BC7003D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10E83E-252C-8282-5C97-77331D6EE1B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5FB1C7-811B-93BD-C349-8410369ED926}"/>
              </a:ext>
            </a:extLst>
          </p:cNvPr>
          <p:cNvSpPr/>
          <p:nvPr/>
        </p:nvSpPr>
        <p:spPr>
          <a:xfrm>
            <a:off x="515982" y="1820003"/>
            <a:ext cx="1060119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(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클릭률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 평점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리뷰 데이터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제품에 대한 상세 정보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)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를 기반으로 추천 시스템을 고도화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/>
                <a:ea typeface="Tmon몬소리 Black" panose="02000A03000000000000"/>
              </a:rPr>
              <a:t>실제 선물 구매 데이터를 통해 더 정확하게 관계성에 기반한 세그먼트 분류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/>
              <a:ea typeface="Tmon몬소리 Black" panose="02000A0300000000000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BF7841E-5373-6047-4BC8-86CDD2230DB3}"/>
              </a:ext>
            </a:extLst>
          </p:cNvPr>
          <p:cNvGrpSpPr/>
          <p:nvPr/>
        </p:nvGrpSpPr>
        <p:grpSpPr>
          <a:xfrm>
            <a:off x="7980256" y="3917838"/>
            <a:ext cx="3512308" cy="1292661"/>
            <a:chOff x="7980256" y="3917838"/>
            <a:chExt cx="3512308" cy="1292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5D5509-1545-DFA8-223D-6C5AC094FEB0}"/>
                </a:ext>
              </a:extLst>
            </p:cNvPr>
            <p:cNvSpPr txBox="1"/>
            <p:nvPr/>
          </p:nvSpPr>
          <p:spPr>
            <a:xfrm>
              <a:off x="7980256" y="4256392"/>
              <a:ext cx="3512307" cy="954107"/>
            </a:xfrm>
            <a:prstGeom prst="rect">
              <a:avLst/>
            </a:prstGeom>
            <a:noFill/>
            <a:ln>
              <a:solidFill>
                <a:srgbClr val="F53A0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•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친구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•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연인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•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수험생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• </a:t>
              </a:r>
              <a:r>
                <a:rPr kumimoji="1" lang="ko-KR" altLang="en-US" sz="1400" b="1" dirty="0">
                  <a:ea typeface="Tmon몬소리 Black" panose="02000A03000000000000"/>
                </a:rPr>
                <a:t>가족</a:t>
              </a:r>
              <a:r>
                <a:rPr kumimoji="1" lang="en-US" altLang="ko-KR" sz="1400" b="1" dirty="0">
                  <a:ea typeface="Tmon몬소리 Black" panose="02000A03000000000000"/>
                </a:rPr>
                <a:t> (</a:t>
              </a:r>
              <a:r>
                <a:rPr kumimoji="1" lang="ko-KR" altLang="en-US" sz="1400" b="1" dirty="0">
                  <a:ea typeface="Tmon몬소리 Black" panose="02000A03000000000000"/>
                </a:rPr>
                <a:t>부모님</a:t>
              </a:r>
              <a:r>
                <a:rPr kumimoji="1" lang="en-US" altLang="ko-KR" sz="1400" b="1" dirty="0">
                  <a:ea typeface="Tmon몬소리 Black" panose="02000A03000000000000"/>
                </a:rPr>
                <a:t>, </a:t>
              </a:r>
              <a:r>
                <a:rPr kumimoji="1" lang="ko-KR" altLang="en-US" sz="1400" b="1" dirty="0">
                  <a:ea typeface="Tmon몬소리 Black" panose="02000A03000000000000"/>
                </a:rPr>
                <a:t>시부모님</a:t>
              </a:r>
              <a:r>
                <a:rPr kumimoji="1" lang="en-US" altLang="ko-KR" sz="1400" b="1" dirty="0">
                  <a:ea typeface="Tmon몬소리 Black" panose="02000A03000000000000"/>
                </a:rPr>
                <a:t>..)</a:t>
              </a:r>
              <a:endParaRPr kumimoji="1" lang="ko-KR" altLang="en-US" sz="1400" b="1" dirty="0">
                <a:ea typeface="Tmon몬소리 Black" panose="02000A0300000000000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4D8B9C-AF3A-2709-D122-336E4A46ECC5}"/>
                </a:ext>
              </a:extLst>
            </p:cNvPr>
            <p:cNvSpPr txBox="1"/>
            <p:nvPr/>
          </p:nvSpPr>
          <p:spPr>
            <a:xfrm>
              <a:off x="7980257" y="3917838"/>
              <a:ext cx="3512307" cy="338554"/>
            </a:xfrm>
            <a:prstGeom prst="rect">
              <a:avLst/>
            </a:prstGeom>
            <a:noFill/>
            <a:ln>
              <a:solidFill>
                <a:srgbClr val="F53A0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b="1" dirty="0">
                  <a:ea typeface="Tmon몬소리 Black" panose="02000A03000000000000"/>
                </a:rPr>
                <a:t>관계성에 </a:t>
              </a:r>
              <a:r>
                <a:rPr kumimoji="1" lang="ko-KR" altLang="en-US" sz="1600" b="1">
                  <a:ea typeface="Tmon몬소리 Black" panose="02000A03000000000000"/>
                </a:rPr>
                <a:t>기반한 추가적인 </a:t>
              </a:r>
              <a:r>
                <a:rPr kumimoji="1" lang="ko-KR" altLang="en-US" sz="1600" b="1" dirty="0">
                  <a:ea typeface="Tmon몬소리 Black" panose="02000A03000000000000"/>
                </a:rPr>
                <a:t>세그먼트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34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66A87E-3EC1-FB80-54C4-74CCDA457776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AD87E30-945B-47E8-F6F1-9B3BFD61A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0254"/>
          <a:stretch/>
        </p:blipFill>
        <p:spPr>
          <a:xfrm>
            <a:off x="659982" y="1256598"/>
            <a:ext cx="2885417" cy="381950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3AAF10-8FAF-7EC2-F81B-BDC5883FD059}"/>
              </a:ext>
            </a:extLst>
          </p:cNvPr>
          <p:cNvSpPr/>
          <p:nvPr/>
        </p:nvSpPr>
        <p:spPr>
          <a:xfrm>
            <a:off x="3986213" y="3979263"/>
            <a:ext cx="6793812" cy="263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코로나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19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의 장기화에 따라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비대면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(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언택트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)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경제가 확산되는 가운데 온라인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모바일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)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선물 수요 급증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카카오의 뒤를 이어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쿠팡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11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번가 신세계 등 기업들이 선물하기 시스템을 적극적으로 도입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2021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년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9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월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선물하기 시스템 도입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2451F3-F504-C6C4-65CC-A17662B5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3" y="1256598"/>
            <a:ext cx="5905500" cy="2457450"/>
          </a:xfrm>
          <a:prstGeom prst="rect">
            <a:avLst/>
          </a:prstGeom>
        </p:spPr>
      </p:pic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4AC3FAEC-5323-1B06-D1AA-AEA9EA947719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4" name="자유형: 도형 18">
            <a:extLst>
              <a:ext uri="{FF2B5EF4-FFF2-40B4-BE49-F238E27FC236}">
                <a16:creationId xmlns:a16="http://schemas.microsoft.com/office/drawing/2014/main" id="{E312E2D2-E28A-798C-2228-48F511F7B397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문제정의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E89AA43-E2DF-D21C-67B0-851B6970C672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F1E7338-E38E-A3A0-B637-84EB1390D9C0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7773F8-2600-6E1C-922A-770B5DC89D90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95100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BC919F6-5DDD-5423-E28C-EC4A2DCFBCC5}"/>
              </a:ext>
            </a:extLst>
          </p:cNvPr>
          <p:cNvSpPr/>
          <p:nvPr/>
        </p:nvSpPr>
        <p:spPr>
          <a:xfrm>
            <a:off x="3898232" y="2286000"/>
            <a:ext cx="4514247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1E00E0-9D77-086A-61A1-FCBA14997DA6}"/>
              </a:ext>
            </a:extLst>
          </p:cNvPr>
          <p:cNvSpPr/>
          <p:nvPr/>
        </p:nvSpPr>
        <p:spPr>
          <a:xfrm>
            <a:off x="3973967" y="3127509"/>
            <a:ext cx="4244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67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B530BF-8A27-13D8-9C28-42DBA9670132}"/>
              </a:ext>
            </a:extLst>
          </p:cNvPr>
          <p:cNvSpPr/>
          <p:nvPr/>
        </p:nvSpPr>
        <p:spPr>
          <a:xfrm>
            <a:off x="2660800" y="1294166"/>
            <a:ext cx="6870400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롯데온의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선물하기는 상대적으로 저조한 실적을 보이고 있는 상황</a:t>
            </a: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2CCD181D-DC54-6E57-9E1D-55D32D3F5013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A10867-261E-D85D-B707-3F30B07B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27" y="1815915"/>
            <a:ext cx="7071546" cy="37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7A190E64-1CC6-84C9-0F54-F0336EA9BB15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83164A29-B2A8-55DE-5D20-64C2A71E9C1F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문제정의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7ABAEF-F5BF-159E-2B4A-234E6DD18B17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8F3E78-0391-A3FD-5FB4-F273C2D77E51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B85992D-A112-518A-B20E-D832E6C27258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1724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B530BF-8A27-13D8-9C28-42DBA9670132}"/>
              </a:ext>
            </a:extLst>
          </p:cNvPr>
          <p:cNvSpPr/>
          <p:nvPr/>
        </p:nvSpPr>
        <p:spPr>
          <a:xfrm>
            <a:off x="257809" y="1479585"/>
            <a:ext cx="80371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•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이유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1 :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롯데온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어플의 다운로드 수가 타 어플 대비 상대적으로 적음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2CCD181D-DC54-6E57-9E1D-55D32D3F5013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E0F3867-23CE-DFAB-E293-D1275B89F9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" b="19635"/>
          <a:stretch/>
        </p:blipFill>
        <p:spPr>
          <a:xfrm>
            <a:off x="2053641" y="3323388"/>
            <a:ext cx="2174821" cy="34687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1E56B5-BAD9-4A1F-13F8-1F6159C28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44" y="3323388"/>
            <a:ext cx="1976796" cy="34687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BBB3B-04FE-CC91-9F10-A59780B2B9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43" y="3323388"/>
            <a:ext cx="2067629" cy="3468721"/>
          </a:xfrm>
          <a:prstGeom prst="rect">
            <a:avLst/>
          </a:prstGeom>
        </p:spPr>
      </p:pic>
      <p:sp>
        <p:nvSpPr>
          <p:cNvPr id="17" name="모서리가 둥근 직사각형 101">
            <a:extLst>
              <a:ext uri="{FF2B5EF4-FFF2-40B4-BE49-F238E27FC236}">
                <a16:creationId xmlns:a16="http://schemas.microsoft.com/office/drawing/2014/main" id="{5C6CA964-35D1-C57C-1ED7-2E09E5D5C0CC}"/>
              </a:ext>
            </a:extLst>
          </p:cNvPr>
          <p:cNvSpPr/>
          <p:nvPr/>
        </p:nvSpPr>
        <p:spPr>
          <a:xfrm>
            <a:off x="1041488" y="3270300"/>
            <a:ext cx="980400" cy="294467"/>
          </a:xfrm>
          <a:prstGeom prst="roundRect">
            <a:avLst>
              <a:gd name="adj" fmla="val 50000"/>
            </a:avLst>
          </a:prstGeom>
          <a:solidFill>
            <a:srgbClr val="F5423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  <a:ea typeface="Tmon몬소리 Black" panose="02000A03000000000000"/>
              </a:rPr>
              <a:t>롯데온</a:t>
            </a:r>
            <a:endParaRPr lang="en-US" altLang="ko-KR" sz="1200" b="1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8" name="모서리가 둥근 직사각형 101">
            <a:extLst>
              <a:ext uri="{FF2B5EF4-FFF2-40B4-BE49-F238E27FC236}">
                <a16:creationId xmlns:a16="http://schemas.microsoft.com/office/drawing/2014/main" id="{9D0D4C45-A3D5-AD9E-20E5-C77125D3880C}"/>
              </a:ext>
            </a:extLst>
          </p:cNvPr>
          <p:cNvSpPr/>
          <p:nvPr/>
        </p:nvSpPr>
        <p:spPr>
          <a:xfrm>
            <a:off x="8294944" y="3281766"/>
            <a:ext cx="980400" cy="294467"/>
          </a:xfrm>
          <a:prstGeom prst="roundRect">
            <a:avLst>
              <a:gd name="adj" fmla="val 50000"/>
            </a:avLst>
          </a:prstGeom>
          <a:solidFill>
            <a:srgbClr val="F5423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ea typeface="Tmon몬소리 Black" panose="02000A03000000000000"/>
              </a:rPr>
              <a:t>SSG</a:t>
            </a:r>
          </a:p>
        </p:txBody>
      </p:sp>
      <p:sp>
        <p:nvSpPr>
          <p:cNvPr id="22" name="모서리가 둥근 직사각형 101">
            <a:extLst>
              <a:ext uri="{FF2B5EF4-FFF2-40B4-BE49-F238E27FC236}">
                <a16:creationId xmlns:a16="http://schemas.microsoft.com/office/drawing/2014/main" id="{00B9ECB4-9397-A83D-BF7D-6490170F7790}"/>
              </a:ext>
            </a:extLst>
          </p:cNvPr>
          <p:cNvSpPr/>
          <p:nvPr/>
        </p:nvSpPr>
        <p:spPr>
          <a:xfrm>
            <a:off x="4718662" y="3270300"/>
            <a:ext cx="980400" cy="294467"/>
          </a:xfrm>
          <a:prstGeom prst="roundRect">
            <a:avLst>
              <a:gd name="adj" fmla="val 50000"/>
            </a:avLst>
          </a:prstGeom>
          <a:solidFill>
            <a:srgbClr val="F5423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  <a:latin typeface="Tmon몬소리 Black"/>
                <a:ea typeface="Tmon몬소리 Black" panose="02000A03000000000000"/>
              </a:rPr>
              <a:t>카카오톡</a:t>
            </a:r>
            <a:endParaRPr lang="en-US" altLang="ko-KR" sz="1200" b="1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1CEC683A-6BDA-E0E3-EC14-FC519E546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3401"/>
              </p:ext>
            </p:extLst>
          </p:nvPr>
        </p:nvGraphicFramePr>
        <p:xfrm>
          <a:off x="4276376" y="1997511"/>
          <a:ext cx="7504947" cy="6923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1649">
                  <a:extLst>
                    <a:ext uri="{9D8B030D-6E8A-4147-A177-3AD203B41FA5}">
                      <a16:colId xmlns:a16="http://schemas.microsoft.com/office/drawing/2014/main" val="3459199214"/>
                    </a:ext>
                  </a:extLst>
                </a:gridCol>
                <a:gridCol w="2501649">
                  <a:extLst>
                    <a:ext uri="{9D8B030D-6E8A-4147-A177-3AD203B41FA5}">
                      <a16:colId xmlns:a16="http://schemas.microsoft.com/office/drawing/2014/main" val="2468646492"/>
                    </a:ext>
                  </a:extLst>
                </a:gridCol>
                <a:gridCol w="2501649">
                  <a:extLst>
                    <a:ext uri="{9D8B030D-6E8A-4147-A177-3AD203B41FA5}">
                      <a16:colId xmlns:a16="http://schemas.microsoft.com/office/drawing/2014/main" val="3020830724"/>
                    </a:ext>
                  </a:extLst>
                </a:gridCol>
              </a:tblGrid>
              <a:tr h="346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Tmon몬소리 Black"/>
                          <a:ea typeface="Tmon몬소리 Black" panose="02000A03000000000000"/>
                        </a:rPr>
                        <a:t>어플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3A0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Tmon몬소리 Black"/>
                          <a:ea typeface="Tmon몬소리 Black" panose="02000A03000000000000"/>
                        </a:rPr>
                        <a:t>롯데온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3A0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mon몬소리 Black"/>
                          <a:ea typeface="Tmon몬소리 Black" panose="02000A03000000000000"/>
                        </a:rPr>
                        <a:t>SSG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3A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271893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Tmon몬소리 Black"/>
                          <a:ea typeface="Tmon몬소리 Black" panose="02000A03000000000000"/>
                        </a:rPr>
                        <a:t>다운로드 순위</a:t>
                      </a:r>
                      <a:r>
                        <a:rPr lang="en-US" altLang="ko-KR" sz="1600" dirty="0">
                          <a:latin typeface="Tmon몬소리 Black"/>
                          <a:ea typeface="Tmon몬소리 Black" panose="02000A03000000000000"/>
                        </a:rPr>
                        <a:t>(</a:t>
                      </a:r>
                      <a:r>
                        <a:rPr lang="ko-KR" altLang="en-US" sz="1600" dirty="0">
                          <a:ea typeface="Tmon몬소리 Black" panose="02000A03000000000000"/>
                        </a:rPr>
                        <a:t>앱스토어</a:t>
                      </a:r>
                      <a:r>
                        <a:rPr lang="en-US" altLang="ko-KR" sz="1600" dirty="0">
                          <a:ea typeface="Tmon몬소리 Black" panose="02000A03000000000000"/>
                        </a:rPr>
                        <a:t>)</a:t>
                      </a:r>
                      <a:endParaRPr lang="ko-KR" altLang="en-US" sz="1600" dirty="0">
                        <a:latin typeface="Tmon몬소리 Black"/>
                        <a:ea typeface="Tmon몬소리 Black" panose="02000A03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mon몬소리 Black"/>
                          <a:ea typeface="Tmon몬소리 Black" panose="02000A03000000000000"/>
                        </a:rPr>
                        <a:t>31</a:t>
                      </a:r>
                      <a:r>
                        <a:rPr lang="ko-KR" altLang="en-US" sz="1600" dirty="0">
                          <a:latin typeface="Tmon몬소리 Black"/>
                          <a:ea typeface="Tmon몬소리 Black" panose="02000A03000000000000"/>
                        </a:rPr>
                        <a:t>위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mon몬소리 Black"/>
                          <a:ea typeface="Tmon몬소리 Black" panose="02000A03000000000000"/>
                        </a:rPr>
                        <a:t>10</a:t>
                      </a:r>
                      <a:r>
                        <a:rPr lang="ko-KR" altLang="en-US" sz="1600" dirty="0">
                          <a:latin typeface="Tmon몬소리 Black"/>
                          <a:ea typeface="Tmon몬소리 Black" panose="02000A03000000000000"/>
                        </a:rPr>
                        <a:t>위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7387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4A1ED5-B28F-B6F6-F053-3DEE49DAC1B9}"/>
              </a:ext>
            </a:extLst>
          </p:cNvPr>
          <p:cNvSpPr txBox="1"/>
          <p:nvPr/>
        </p:nvSpPr>
        <p:spPr>
          <a:xfrm>
            <a:off x="257809" y="289896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•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이유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2 :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선물하기 차별성 부족</a:t>
            </a:r>
            <a:endParaRPr lang="ko-KR" altLang="en-US" sz="1600" dirty="0">
              <a:latin typeface="Tmon몬소리 Black"/>
              <a:ea typeface="Tmon몬소리 Black" panose="02000A03000000000000"/>
            </a:endParaRPr>
          </a:p>
        </p:txBody>
      </p: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6581EAD3-499D-47A5-EC12-55AB926F0647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0" name="자유형: 도형 18">
            <a:extLst>
              <a:ext uri="{FF2B5EF4-FFF2-40B4-BE49-F238E27FC236}">
                <a16:creationId xmlns:a16="http://schemas.microsoft.com/office/drawing/2014/main" id="{546B199D-6460-CD5B-C294-8A73B754F3B8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문제정의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FD5B06-2E9F-4CF3-8CFA-99D49006453C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21F063-5C35-D046-409C-6178BDE81E67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B4DD5-5986-F978-9507-BF8693B55155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4915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B530BF-8A27-13D8-9C28-42DBA9670132}"/>
              </a:ext>
            </a:extLst>
          </p:cNvPr>
          <p:cNvSpPr/>
          <p:nvPr/>
        </p:nvSpPr>
        <p:spPr>
          <a:xfrm>
            <a:off x="1872470" y="1505423"/>
            <a:ext cx="8037135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 panose="02000A03000000000000"/>
              </a:rPr>
              <a:t>주제 해결방안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 panose="02000A03000000000000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3C94E6FA-540F-E888-A472-D32A9C712889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아이콘 이미지">
            <a:extLst>
              <a:ext uri="{FF2B5EF4-FFF2-40B4-BE49-F238E27FC236}">
                <a16:creationId xmlns:a16="http://schemas.microsoft.com/office/drawing/2014/main" id="{AF902B64-57F3-3EAC-1E0E-7B21124BE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2" y="1235560"/>
            <a:ext cx="1018500" cy="10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F39028-3AC2-9686-E967-BA30212A42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54" y="2276049"/>
            <a:ext cx="1190618" cy="1190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84D98-2DAB-9937-0E1C-BB4DB6C03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89" y="3907842"/>
            <a:ext cx="1369548" cy="1369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979A6-23A7-7332-02A6-EC725DC4AD71}"/>
              </a:ext>
            </a:extLst>
          </p:cNvPr>
          <p:cNvSpPr txBox="1"/>
          <p:nvPr/>
        </p:nvSpPr>
        <p:spPr>
          <a:xfrm>
            <a:off x="842962" y="2548405"/>
            <a:ext cx="7884477" cy="2631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해결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1)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신규 유입 마케팅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      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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  어플 다운로드 수 증대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해결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2)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세그먼트 기반 개인화 마케팅 진행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       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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  경쟁사와 다른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관계성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”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  <a:sym typeface="Wingdings" pitchFamily="2" charset="2"/>
              </a:rPr>
              <a:t>에 포커스를 둔 선물하기로 개인화 마케팅 진행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8" name="자유형: 도형 19">
            <a:extLst>
              <a:ext uri="{FF2B5EF4-FFF2-40B4-BE49-F238E27FC236}">
                <a16:creationId xmlns:a16="http://schemas.microsoft.com/office/drawing/2014/main" id="{70140670-141B-9871-5E1E-FAE2067380A4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2" name="자유형: 도형 18">
            <a:extLst>
              <a:ext uri="{FF2B5EF4-FFF2-40B4-BE49-F238E27FC236}">
                <a16:creationId xmlns:a16="http://schemas.microsoft.com/office/drawing/2014/main" id="{D30EBF55-E917-0C1D-677C-1146AB0B3C3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해결방안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0E1778-2E83-3565-DBF7-82B469982177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5D7944-02E7-439D-E4D8-C78CD016BF28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F9C75D-D014-9112-310D-1F8203414DE8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5572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3C94E6FA-540F-E888-A472-D32A9C712889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사각형 설명선[R] 17">
            <a:extLst>
              <a:ext uri="{FF2B5EF4-FFF2-40B4-BE49-F238E27FC236}">
                <a16:creationId xmlns:a16="http://schemas.microsoft.com/office/drawing/2014/main" id="{53BAEB15-FF78-7857-0CD9-E230FF7F8A15}"/>
              </a:ext>
            </a:extLst>
          </p:cNvPr>
          <p:cNvSpPr/>
          <p:nvPr/>
        </p:nvSpPr>
        <p:spPr>
          <a:xfrm>
            <a:off x="1853002" y="1910270"/>
            <a:ext cx="8485996" cy="3257787"/>
          </a:xfrm>
          <a:prstGeom prst="wedgeRoundRectCallout">
            <a:avLst>
              <a:gd name="adj1" fmla="val 33695"/>
              <a:gd name="adj2" fmla="val 12958"/>
              <a:gd name="adj3" fmla="val 16667"/>
            </a:avLst>
          </a:prstGeom>
          <a:solidFill>
            <a:srgbClr val="F54232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a typeface="Tmon몬소리 Black" panose="02000A03000000000000"/>
              </a:rPr>
              <a:t>고객 구매 데이터 기반 개인화 마케팅 전략을 통해</a:t>
            </a:r>
            <a:endParaRPr kumimoji="1" lang="en-US" altLang="ko-KR" sz="24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a typeface="Tmon몬소리 Black" panose="02000A03000000000000"/>
              </a:rPr>
              <a:t> 앱 다운로드 유도</a:t>
            </a:r>
            <a:r>
              <a:rPr kumimoji="1" lang="en-US" altLang="ko-KR" sz="2400" b="1" dirty="0">
                <a:ea typeface="Tmon몬소리 Black" panose="02000A03000000000000"/>
              </a:rPr>
              <a:t> </a:t>
            </a:r>
            <a:r>
              <a:rPr kumimoji="1" lang="ko-KR" altLang="en-US" sz="2400" b="1" dirty="0">
                <a:ea typeface="Tmon몬소리 Black" panose="02000A03000000000000"/>
              </a:rPr>
              <a:t>및 선물하기 기능 활성화 방법 제안</a:t>
            </a:r>
            <a:endParaRPr kumimoji="1" lang="en-US" altLang="ko-KR" sz="2400" b="1" dirty="0">
              <a:ea typeface="Tmon몬소리 Black" panose="02000A03000000000000"/>
            </a:endParaRPr>
          </a:p>
        </p:txBody>
      </p:sp>
      <p:sp>
        <p:nvSpPr>
          <p:cNvPr id="15" name="자유형: 도형 19">
            <a:extLst>
              <a:ext uri="{FF2B5EF4-FFF2-40B4-BE49-F238E27FC236}">
                <a16:creationId xmlns:a16="http://schemas.microsoft.com/office/drawing/2014/main" id="{D2A059FC-CB90-9732-DC9A-FBC6C2D28193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6" name="자유형: 도형 18">
            <a:extLst>
              <a:ext uri="{FF2B5EF4-FFF2-40B4-BE49-F238E27FC236}">
                <a16:creationId xmlns:a16="http://schemas.microsoft.com/office/drawing/2014/main" id="{8E03D0CF-F336-6BD0-D51E-BAF82DCC8E54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 선정 </a:t>
            </a:r>
            <a:r>
              <a:rPr lang="en-US" altLang="ko-KR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– </a:t>
            </a:r>
            <a:r>
              <a:rPr lang="ko-KR" altLang="en-US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주제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FA3A37-FE18-E730-0C00-4747FA26A812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18CDE2-D631-040C-358D-594C41CBBD3F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9B2B13-FD85-95E2-9C69-3F07D776579D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166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F169EB8F-0C8F-EAA8-7767-443B3191B3E6}"/>
              </a:ext>
            </a:extLst>
          </p:cNvPr>
          <p:cNvCxnSpPr>
            <a:cxnSpLocks/>
          </p:cNvCxnSpPr>
          <p:nvPr/>
        </p:nvCxnSpPr>
        <p:spPr>
          <a:xfrm flipV="1">
            <a:off x="7269353" y="839345"/>
            <a:ext cx="4320000" cy="1"/>
          </a:xfrm>
          <a:prstGeom prst="line">
            <a:avLst/>
          </a:prstGeom>
          <a:ln>
            <a:solidFill>
              <a:srgbClr val="F5423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0437D85-D2D2-55D4-FF6E-68E7A7A318A9}"/>
              </a:ext>
            </a:extLst>
          </p:cNvPr>
          <p:cNvSpPr/>
          <p:nvPr/>
        </p:nvSpPr>
        <p:spPr>
          <a:xfrm>
            <a:off x="4381183" y="2123440"/>
            <a:ext cx="2621280" cy="2438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Tmon몬소리 Black" panose="02000A03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43CBD-1CC1-A455-4137-0BDA28D8431D}"/>
              </a:ext>
            </a:extLst>
          </p:cNvPr>
          <p:cNvSpPr/>
          <p:nvPr/>
        </p:nvSpPr>
        <p:spPr>
          <a:xfrm>
            <a:off x="4465266" y="2628781"/>
            <a:ext cx="2621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</a:t>
            </a:r>
            <a:r>
              <a:rPr lang="en-US" altLang="ko-KR" sz="46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EDA</a:t>
            </a:r>
          </a:p>
          <a:p>
            <a:r>
              <a:rPr lang="en-US" altLang="ko-KR" sz="48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   </a:t>
            </a:r>
            <a:r>
              <a:rPr lang="en-US" altLang="ko-KR" sz="5400" b="1" dirty="0">
                <a:solidFill>
                  <a:srgbClr val="F53A0B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PHOSPHATE INLINE" panose="02000506050000020004" pitchFamily="2" charset="0"/>
              </a:rPr>
              <a:t>ON</a:t>
            </a:r>
          </a:p>
        </p:txBody>
      </p:sp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A60374AB-5319-7F95-9FA1-529BD9D249D8}"/>
              </a:ext>
            </a:extLst>
          </p:cNvPr>
          <p:cNvSpPr/>
          <p:nvPr/>
        </p:nvSpPr>
        <p:spPr>
          <a:xfrm>
            <a:off x="439367" y="370323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889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endParaRPr lang="ko-KR" altLang="en-US" dirty="0">
              <a:solidFill>
                <a:prstClr val="white"/>
              </a:solidFill>
              <a:latin typeface="Tmon몬소리 Black"/>
              <a:ea typeface="Tmon몬소리 Black" panose="02000A03000000000000"/>
            </a:endParaRPr>
          </a:p>
        </p:txBody>
      </p:sp>
      <p:sp>
        <p:nvSpPr>
          <p:cNvPr id="11" name="자유형: 도형 18">
            <a:extLst>
              <a:ext uri="{FF2B5EF4-FFF2-40B4-BE49-F238E27FC236}">
                <a16:creationId xmlns:a16="http://schemas.microsoft.com/office/drawing/2014/main" id="{2D208683-1F06-92F4-763B-55DA2B43B97E}"/>
              </a:ext>
            </a:extLst>
          </p:cNvPr>
          <p:cNvSpPr/>
          <p:nvPr/>
        </p:nvSpPr>
        <p:spPr>
          <a:xfrm>
            <a:off x="375867" y="310708"/>
            <a:ext cx="6563096" cy="528638"/>
          </a:xfrm>
          <a:custGeom>
            <a:avLst/>
            <a:gdLst>
              <a:gd name="connsiteX0" fmla="*/ 5335181 w 6563096"/>
              <a:gd name="connsiteY0" fmla="*/ 0 h 528638"/>
              <a:gd name="connsiteX1" fmla="*/ 6343496 w 6563096"/>
              <a:gd name="connsiteY1" fmla="*/ 0 h 528638"/>
              <a:gd name="connsiteX2" fmla="*/ 6563096 w 6563096"/>
              <a:gd name="connsiteY2" fmla="*/ 219600 h 528638"/>
              <a:gd name="connsiteX3" fmla="*/ 6343496 w 6563096"/>
              <a:gd name="connsiteY3" fmla="*/ 439200 h 528638"/>
              <a:gd name="connsiteX4" fmla="*/ 5525411 w 6563096"/>
              <a:gd name="connsiteY4" fmla="*/ 439200 h 528638"/>
              <a:gd name="connsiteX5" fmla="*/ 5518784 w 6563096"/>
              <a:gd name="connsiteY5" fmla="*/ 439868 h 528638"/>
              <a:gd name="connsiteX6" fmla="*/ 266606 w 6563096"/>
              <a:gd name="connsiteY6" fmla="*/ 439867 h 528638"/>
              <a:gd name="connsiteX7" fmla="*/ 266606 w 6563096"/>
              <a:gd name="connsiteY7" fmla="*/ 528638 h 528638"/>
              <a:gd name="connsiteX8" fmla="*/ 76678 w 6563096"/>
              <a:gd name="connsiteY8" fmla="*/ 388145 h 528638"/>
              <a:gd name="connsiteX9" fmla="*/ 83246 w 6563096"/>
              <a:gd name="connsiteY9" fmla="*/ 388145 h 528638"/>
              <a:gd name="connsiteX10" fmla="*/ 64417 w 6563096"/>
              <a:gd name="connsiteY10" fmla="*/ 375450 h 528638"/>
              <a:gd name="connsiteX11" fmla="*/ 17284 w 6563096"/>
              <a:gd name="connsiteY11" fmla="*/ 305542 h 528638"/>
              <a:gd name="connsiteX12" fmla="*/ 0 w 6563096"/>
              <a:gd name="connsiteY12" fmla="*/ 219935 h 528638"/>
              <a:gd name="connsiteX13" fmla="*/ 17284 w 6563096"/>
              <a:gd name="connsiteY13" fmla="*/ 134327 h 528638"/>
              <a:gd name="connsiteX14" fmla="*/ 219933 w 6563096"/>
              <a:gd name="connsiteY14" fmla="*/ 2 h 528638"/>
              <a:gd name="connsiteX15" fmla="*/ 5335161 w 6563096"/>
              <a:gd name="connsiteY15" fmla="*/ 2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3096" h="528638">
                <a:moveTo>
                  <a:pt x="5335181" y="0"/>
                </a:moveTo>
                <a:lnTo>
                  <a:pt x="6343496" y="0"/>
                </a:lnTo>
                <a:cubicBezTo>
                  <a:pt x="6464778" y="0"/>
                  <a:pt x="6563096" y="98318"/>
                  <a:pt x="6563096" y="219600"/>
                </a:cubicBezTo>
                <a:cubicBezTo>
                  <a:pt x="6563096" y="340882"/>
                  <a:pt x="6464778" y="439200"/>
                  <a:pt x="6343496" y="439200"/>
                </a:cubicBezTo>
                <a:lnTo>
                  <a:pt x="5525411" y="439200"/>
                </a:lnTo>
                <a:lnTo>
                  <a:pt x="5518784" y="439868"/>
                </a:lnTo>
                <a:lnTo>
                  <a:pt x="266606" y="439867"/>
                </a:lnTo>
                <a:lnTo>
                  <a:pt x="266606" y="528638"/>
                </a:lnTo>
                <a:lnTo>
                  <a:pt x="76678" y="388145"/>
                </a:lnTo>
                <a:lnTo>
                  <a:pt x="83246" y="388145"/>
                </a:lnTo>
                <a:lnTo>
                  <a:pt x="64417" y="375450"/>
                </a:lnTo>
                <a:cubicBezTo>
                  <a:pt x="44517" y="355550"/>
                  <a:pt x="28413" y="331855"/>
                  <a:pt x="17284" y="305542"/>
                </a:cubicBezTo>
                <a:lnTo>
                  <a:pt x="0" y="219935"/>
                </a:lnTo>
                <a:lnTo>
                  <a:pt x="17284" y="134327"/>
                </a:lnTo>
                <a:cubicBezTo>
                  <a:pt x="50671" y="55390"/>
                  <a:pt x="128834" y="2"/>
                  <a:pt x="219933" y="2"/>
                </a:cubicBezTo>
                <a:lnTo>
                  <a:pt x="5335161" y="2"/>
                </a:lnTo>
                <a:close/>
              </a:path>
            </a:pathLst>
          </a:custGeom>
          <a:solidFill>
            <a:srgbClr val="F54232"/>
          </a:solidFill>
          <a:ln>
            <a:noFill/>
          </a:ln>
          <a:effectLst/>
          <a:scene3d>
            <a:camera prst="obliqueBottomRight"/>
            <a:lightRig rig="soft" dir="t">
              <a:rot lat="0" lon="0" rev="6000000"/>
            </a:lightRig>
          </a:scene3d>
          <a:sp3d prstMaterial="matte">
            <a:bevelB w="0" h="241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57188" latinLnBrk="0">
              <a:defRPr/>
            </a:pPr>
            <a:r>
              <a:rPr lang="en-US" altLang="ko-KR" sz="2400" b="1" kern="0" dirty="0">
                <a:ln w="15875">
                  <a:noFill/>
                </a:ln>
                <a:solidFill>
                  <a:prstClr val="white"/>
                </a:solidFill>
                <a:effectLst>
                  <a:outerShdw dist="38100" dir="2700000" algn="tl">
                    <a:srgbClr val="CE6D4B"/>
                  </a:outerShdw>
                </a:effectLst>
                <a:ea typeface="Tmon몬소리 Black" panose="02000A03000000000000" pitchFamily="2" charset="-127"/>
              </a:rPr>
              <a:t>EDA</a:t>
            </a:r>
            <a:endParaRPr lang="ko-KR" altLang="en-US" sz="2200" b="1" dirty="0">
              <a:solidFill>
                <a:prstClr val="white"/>
              </a:solidFill>
              <a:ea typeface="Tmon몬소리 Black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490B9C-E67C-B310-C793-96E04C341A5E}"/>
              </a:ext>
            </a:extLst>
          </p:cNvPr>
          <p:cNvSpPr/>
          <p:nvPr/>
        </p:nvSpPr>
        <p:spPr>
          <a:xfrm>
            <a:off x="51598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2B4CA62-56FC-1634-81E0-967A5580B830}"/>
              </a:ext>
            </a:extLst>
          </p:cNvPr>
          <p:cNvSpPr/>
          <p:nvPr/>
        </p:nvSpPr>
        <p:spPr>
          <a:xfrm>
            <a:off x="6382728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D11F41-D132-DC6C-5CCC-120088418D46}"/>
              </a:ext>
            </a:extLst>
          </p:cNvPr>
          <p:cNvSpPr/>
          <p:nvPr/>
        </p:nvSpPr>
        <p:spPr>
          <a:xfrm>
            <a:off x="6599322" y="452873"/>
            <a:ext cx="144000" cy="14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6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9600000"/>
            </a:lightRig>
          </a:scene3d>
          <a:sp3d prstMaterial="matte"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486610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1817</Words>
  <Application>Microsoft Office PowerPoint</Application>
  <PresentationFormat>와이드스크린</PresentationFormat>
  <Paragraphs>473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BM DoHyeon OTF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승연</cp:lastModifiedBy>
  <cp:revision>15</cp:revision>
  <dcterms:created xsi:type="dcterms:W3CDTF">2022-06-07T03:06:50Z</dcterms:created>
  <dcterms:modified xsi:type="dcterms:W3CDTF">2022-08-12T14:08:38Z</dcterms:modified>
</cp:coreProperties>
</file>